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3.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45.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6"/>
  </p:notesMasterIdLst>
  <p:handoutMasterIdLst>
    <p:handoutMasterId r:id="rId57"/>
  </p:handoutMasterIdLst>
  <p:sldIdLst>
    <p:sldId id="256" r:id="rId2"/>
    <p:sldId id="257" r:id="rId3"/>
    <p:sldId id="259" r:id="rId4"/>
    <p:sldId id="316" r:id="rId5"/>
    <p:sldId id="269" r:id="rId6"/>
    <p:sldId id="260" r:id="rId7"/>
    <p:sldId id="270" r:id="rId8"/>
    <p:sldId id="271" r:id="rId9"/>
    <p:sldId id="318" r:id="rId10"/>
    <p:sldId id="320" r:id="rId11"/>
    <p:sldId id="319" r:id="rId12"/>
    <p:sldId id="317" r:id="rId13"/>
    <p:sldId id="261" r:id="rId14"/>
    <p:sldId id="321" r:id="rId15"/>
    <p:sldId id="266" r:id="rId16"/>
    <p:sldId id="322" r:id="rId17"/>
    <p:sldId id="273" r:id="rId18"/>
    <p:sldId id="278" r:id="rId19"/>
    <p:sldId id="275" r:id="rId20"/>
    <p:sldId id="274" r:id="rId21"/>
    <p:sldId id="279" r:id="rId22"/>
    <p:sldId id="280" r:id="rId23"/>
    <p:sldId id="281" r:id="rId24"/>
    <p:sldId id="287" r:id="rId25"/>
    <p:sldId id="289" r:id="rId26"/>
    <p:sldId id="291" r:id="rId27"/>
    <p:sldId id="294" r:id="rId28"/>
    <p:sldId id="296" r:id="rId29"/>
    <p:sldId id="295" r:id="rId30"/>
    <p:sldId id="288" r:id="rId31"/>
    <p:sldId id="293" r:id="rId32"/>
    <p:sldId id="290" r:id="rId33"/>
    <p:sldId id="292" r:id="rId34"/>
    <p:sldId id="262" r:id="rId35"/>
    <p:sldId id="310" r:id="rId36"/>
    <p:sldId id="304" r:id="rId37"/>
    <p:sldId id="305" r:id="rId38"/>
    <p:sldId id="306" r:id="rId39"/>
    <p:sldId id="307" r:id="rId40"/>
    <p:sldId id="308" r:id="rId41"/>
    <p:sldId id="309" r:id="rId42"/>
    <p:sldId id="323" r:id="rId43"/>
    <p:sldId id="324" r:id="rId44"/>
    <p:sldId id="325" r:id="rId45"/>
    <p:sldId id="303" r:id="rId46"/>
    <p:sldId id="263" r:id="rId47"/>
    <p:sldId id="299" r:id="rId48"/>
    <p:sldId id="300" r:id="rId49"/>
    <p:sldId id="258" r:id="rId50"/>
    <p:sldId id="264" r:id="rId51"/>
    <p:sldId id="326" r:id="rId52"/>
    <p:sldId id="267" r:id="rId53"/>
    <p:sldId id="297" r:id="rId54"/>
    <p:sldId id="302" r:id="rId55"/>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Lst>
        </p14:section>
        <p14:section name="System Model" id="{0016D989-A777-490E-85FF-1A593676DF1B}">
          <p14:sldIdLst>
            <p14:sldId id="260"/>
            <p14:sldId id="270"/>
            <p14:sldId id="271"/>
            <p14:sldId id="318"/>
            <p14:sldId id="320"/>
            <p14:sldId id="319"/>
            <p14:sldId id="317"/>
          </p14:sldIdLst>
        </p14:section>
        <p14:section name="Analytical Model" id="{710D54E0-0A31-4FED-9C3C-8DAAE3577DC7}">
          <p14:sldIdLst>
            <p14:sldId id="261"/>
            <p14:sldId id="321"/>
            <p14:sldId id="266"/>
            <p14:sldId id="322"/>
            <p14:sldId id="273"/>
            <p14:sldId id="278"/>
            <p14:sldId id="275"/>
            <p14:sldId id="274"/>
            <p14:sldId id="279"/>
            <p14:sldId id="280"/>
            <p14:sldId id="281"/>
            <p14:sldId id="287"/>
            <p14:sldId id="289"/>
            <p14:sldId id="291"/>
            <p14:sldId id="294"/>
            <p14:sldId id="296"/>
            <p14:sldId id="295"/>
            <p14:sldId id="288"/>
            <p14:sldId id="293"/>
            <p14:sldId id="290"/>
            <p14:sldId id="292"/>
          </p14:sldIdLst>
        </p14:section>
        <p14:section name="Numerical Result" id="{E1C7940B-D6B0-451E-A48F-227E1BFB43C3}">
          <p14:sldIdLst>
            <p14:sldId id="262"/>
            <p14:sldId id="310"/>
            <p14:sldId id="304"/>
            <p14:sldId id="305"/>
            <p14:sldId id="306"/>
            <p14:sldId id="307"/>
            <p14:sldId id="308"/>
            <p14:sldId id="309"/>
            <p14:sldId id="323"/>
            <p14:sldId id="324"/>
            <p14:sldId id="325"/>
            <p14:sldId id="303"/>
          </p14:sldIdLst>
        </p14:section>
        <p14:section name="Conclusions and Future Works" id="{3BD8F97E-5A74-4E44-A573-CDE4BE7B251F}">
          <p14:sldIdLst>
            <p14:sldId id="263"/>
            <p14:sldId id="299"/>
            <p14:sldId id="300"/>
            <p14:sldId id="258"/>
            <p14:sldId id="264"/>
            <p14:sldId id="326"/>
            <p14:sldId id="267"/>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677" autoAdjust="0"/>
  </p:normalViewPr>
  <p:slideViewPr>
    <p:cSldViewPr snapToGrid="0">
      <p:cViewPr varScale="1">
        <p:scale>
          <a:sx n="74" d="100"/>
          <a:sy n="74" d="100"/>
        </p:scale>
        <p:origin x="1992" y="60"/>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4.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EDEC-4AF8-8AD7-9DE2CFD5771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EDEC-4AF8-8AD7-9DE2CFD5771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EDEC-4AF8-8AD7-9DE2CFD5771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EDEC-4AF8-8AD7-9DE2CFD5771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ECF8-43A7-B36D-27C7EB12D3B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ECF8-43A7-B36D-27C7EB12D3B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ECF8-43A7-B36D-27C7EB12D3B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ECF8-43A7-B36D-27C7EB12D3B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ECF8-43A7-B36D-27C7EB12D3B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ECF8-43A7-B36D-27C7EB12D3B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ECF8-43A7-B36D-27C7EB12D3B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ECF8-43A7-B36D-27C7EB12D3B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87D1-4464-BDEC-88A998EE054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87D1-4464-BDEC-88A998EE0541}"/>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87D1-4464-BDEC-88A998EE054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87D1-4464-BDEC-88A998EE0541}"/>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87D1-4464-BDEC-88A998EE054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87D1-4464-BDEC-88A998EE0541}"/>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87D1-4464-BDEC-88A998EE054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87D1-4464-BDEC-88A998EE054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A7FB-4BCD-B3D5-D67CF155DD8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A7FB-4BCD-B3D5-D67CF155DD8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A7FB-4BCD-B3D5-D67CF155DD8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A7FB-4BCD-B3D5-D67CF155DD8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A7FB-4BCD-B3D5-D67CF155DD8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A7FB-4BCD-B3D5-D67CF155DD8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A7FB-4BCD-B3D5-D67CF155DD8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A7FB-4BCD-B3D5-D67CF155DD8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gamH'!$O$2:$O$6</c:f>
              <c:numCache>
                <c:formatCode>General</c:formatCode>
                <c:ptCount val="5"/>
                <c:pt idx="0">
                  <c:v>0.42241000000000001</c:v>
                </c:pt>
                <c:pt idx="1">
                  <c:v>0.41091</c:v>
                </c:pt>
                <c:pt idx="2">
                  <c:v>0.400115</c:v>
                </c:pt>
                <c:pt idx="3">
                  <c:v>0.39002199999999998</c:v>
                </c:pt>
                <c:pt idx="4">
                  <c:v>0.38051499999999999</c:v>
                </c:pt>
              </c:numCache>
            </c:numRef>
          </c:val>
          <c:smooth val="0"/>
          <c:extLst>
            <c:ext xmlns:c16="http://schemas.microsoft.com/office/drawing/2014/chart" uri="{C3380CC4-5D6E-409C-BE32-E72D297353CC}">
              <c16:uniqueId val="{00000000-877A-4D33-9FBB-3875C4520EB1}"/>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gamH'!$O$9:$O$13</c:f>
              <c:numCache>
                <c:formatCode>General</c:formatCode>
                <c:ptCount val="5"/>
                <c:pt idx="0">
                  <c:v>0.42241899999999999</c:v>
                </c:pt>
                <c:pt idx="1">
                  <c:v>0.41085899999999997</c:v>
                </c:pt>
                <c:pt idx="2">
                  <c:v>0.400092</c:v>
                </c:pt>
                <c:pt idx="3">
                  <c:v>0.38992199999999999</c:v>
                </c:pt>
                <c:pt idx="4">
                  <c:v>0.38024000000000002</c:v>
                </c:pt>
              </c:numCache>
            </c:numRef>
          </c:val>
          <c:smooth val="0"/>
          <c:extLst>
            <c:ext xmlns:c16="http://schemas.microsoft.com/office/drawing/2014/chart" uri="{C3380CC4-5D6E-409C-BE32-E72D297353CC}">
              <c16:uniqueId val="{00000001-877A-4D33-9FBB-3875C4520EB1}"/>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gamH'!$Y$2:$Y$6</c:f>
              <c:numCache>
                <c:formatCode>General</c:formatCode>
                <c:ptCount val="5"/>
                <c:pt idx="0">
                  <c:v>0.169401</c:v>
                </c:pt>
                <c:pt idx="1">
                  <c:v>0.15850700000000001</c:v>
                </c:pt>
                <c:pt idx="2">
                  <c:v>0.148983</c:v>
                </c:pt>
                <c:pt idx="3">
                  <c:v>0.14066899999999999</c:v>
                </c:pt>
                <c:pt idx="4">
                  <c:v>0.13331000000000001</c:v>
                </c:pt>
              </c:numCache>
            </c:numRef>
          </c:val>
          <c:smooth val="0"/>
          <c:extLst>
            <c:ext xmlns:c16="http://schemas.microsoft.com/office/drawing/2014/chart" uri="{C3380CC4-5D6E-409C-BE32-E72D297353CC}">
              <c16:uniqueId val="{00000002-877A-4D33-9FBB-3875C4520EB1}"/>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gamH'!$Y$9:$Y$13</c:f>
              <c:numCache>
                <c:formatCode>General</c:formatCode>
                <c:ptCount val="5"/>
                <c:pt idx="0">
                  <c:v>0.169464</c:v>
                </c:pt>
                <c:pt idx="1">
                  <c:v>0.158474</c:v>
                </c:pt>
                <c:pt idx="2">
                  <c:v>0.14901300000000001</c:v>
                </c:pt>
                <c:pt idx="3">
                  <c:v>0.140712</c:v>
                </c:pt>
                <c:pt idx="4">
                  <c:v>0.13333100000000001</c:v>
                </c:pt>
              </c:numCache>
            </c:numRef>
          </c:val>
          <c:smooth val="0"/>
          <c:extLst>
            <c:ext xmlns:c16="http://schemas.microsoft.com/office/drawing/2014/chart" uri="{C3380CC4-5D6E-409C-BE32-E72D297353CC}">
              <c16:uniqueId val="{00000003-877A-4D33-9FBB-3875C4520EB1}"/>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gamH'!$AI$2:$AI$6</c:f>
              <c:numCache>
                <c:formatCode>General</c:formatCode>
                <c:ptCount val="5"/>
                <c:pt idx="0">
                  <c:v>0.510355</c:v>
                </c:pt>
                <c:pt idx="1">
                  <c:v>0.49853399999999998</c:v>
                </c:pt>
                <c:pt idx="2">
                  <c:v>0.48710700000000001</c:v>
                </c:pt>
                <c:pt idx="3">
                  <c:v>0.47626000000000002</c:v>
                </c:pt>
                <c:pt idx="4">
                  <c:v>0.46588400000000002</c:v>
                </c:pt>
              </c:numCache>
            </c:numRef>
          </c:val>
          <c:smooth val="0"/>
          <c:extLst>
            <c:ext xmlns:c16="http://schemas.microsoft.com/office/drawing/2014/chart" uri="{C3380CC4-5D6E-409C-BE32-E72D297353CC}">
              <c16:uniqueId val="{00000004-877A-4D33-9FBB-3875C4520EB1}"/>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gamH'!$AI$9:$AI$13</c:f>
              <c:numCache>
                <c:formatCode>General</c:formatCode>
                <c:ptCount val="5"/>
                <c:pt idx="0">
                  <c:v>0.51031599999999999</c:v>
                </c:pt>
                <c:pt idx="1">
                  <c:v>0.49843500000000002</c:v>
                </c:pt>
                <c:pt idx="2">
                  <c:v>0.48708000000000001</c:v>
                </c:pt>
                <c:pt idx="3">
                  <c:v>0.47612100000000002</c:v>
                </c:pt>
                <c:pt idx="4">
                  <c:v>0.465501</c:v>
                </c:pt>
              </c:numCache>
            </c:numRef>
          </c:val>
          <c:smooth val="0"/>
          <c:extLst>
            <c:ext xmlns:c16="http://schemas.microsoft.com/office/drawing/2014/chart" uri="{C3380CC4-5D6E-409C-BE32-E72D297353CC}">
              <c16:uniqueId val="{00000005-877A-4D33-9FBB-3875C4520EB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gamH'!$P$2:$P$6</c:f>
              <c:numCache>
                <c:formatCode>General</c:formatCode>
                <c:ptCount val="5"/>
                <c:pt idx="0">
                  <c:v>9.3776300000000007E-2</c:v>
                </c:pt>
                <c:pt idx="1">
                  <c:v>9.4084899999999999E-2</c:v>
                </c:pt>
                <c:pt idx="2">
                  <c:v>9.4425300000000004E-2</c:v>
                </c:pt>
                <c:pt idx="3">
                  <c:v>9.4651600000000002E-2</c:v>
                </c:pt>
                <c:pt idx="4">
                  <c:v>9.4949000000000006E-2</c:v>
                </c:pt>
              </c:numCache>
            </c:numRef>
          </c:val>
          <c:smooth val="0"/>
          <c:extLst>
            <c:ext xmlns:c16="http://schemas.microsoft.com/office/drawing/2014/chart" uri="{C3380CC4-5D6E-409C-BE32-E72D297353CC}">
              <c16:uniqueId val="{00000000-50E1-4FE3-9B17-5906A95977C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gamH'!$P$9:$P$13</c:f>
              <c:numCache>
                <c:formatCode>General</c:formatCode>
                <c:ptCount val="5"/>
                <c:pt idx="0">
                  <c:v>9.3786499999999995E-2</c:v>
                </c:pt>
                <c:pt idx="1">
                  <c:v>9.4102199999999997E-2</c:v>
                </c:pt>
                <c:pt idx="2">
                  <c:v>9.4391199999999995E-2</c:v>
                </c:pt>
                <c:pt idx="3">
                  <c:v>9.4657099999999994E-2</c:v>
                </c:pt>
                <c:pt idx="4">
                  <c:v>9.4902600000000004E-2</c:v>
                </c:pt>
              </c:numCache>
            </c:numRef>
          </c:val>
          <c:smooth val="0"/>
          <c:extLst>
            <c:ext xmlns:c16="http://schemas.microsoft.com/office/drawing/2014/chart" uri="{C3380CC4-5D6E-409C-BE32-E72D297353CC}">
              <c16:uniqueId val="{00000001-50E1-4FE3-9B17-5906A95977C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gamH'!$Z$2:$Z$6</c:f>
              <c:numCache>
                <c:formatCode>General</c:formatCode>
                <c:ptCount val="5"/>
                <c:pt idx="0">
                  <c:v>7.9928299999999994E-2</c:v>
                </c:pt>
                <c:pt idx="1">
                  <c:v>8.0020099999999997E-2</c:v>
                </c:pt>
                <c:pt idx="2">
                  <c:v>8.0006300000000002E-2</c:v>
                </c:pt>
                <c:pt idx="3">
                  <c:v>8.0047699999999999E-2</c:v>
                </c:pt>
                <c:pt idx="4">
                  <c:v>8.0030400000000002E-2</c:v>
                </c:pt>
              </c:numCache>
            </c:numRef>
          </c:val>
          <c:smooth val="0"/>
          <c:extLst>
            <c:ext xmlns:c16="http://schemas.microsoft.com/office/drawing/2014/chart" uri="{C3380CC4-5D6E-409C-BE32-E72D297353CC}">
              <c16:uniqueId val="{00000002-50E1-4FE3-9B17-5906A95977C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50E1-4FE3-9B17-5906A95977C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gamH'!$AJ$2:$AJ$6</c:f>
              <c:numCache>
                <c:formatCode>General</c:formatCode>
                <c:ptCount val="5"/>
                <c:pt idx="0">
                  <c:v>0.100019</c:v>
                </c:pt>
                <c:pt idx="1">
                  <c:v>9.9971199999999996E-2</c:v>
                </c:pt>
                <c:pt idx="2">
                  <c:v>0.10004399999999999</c:v>
                </c:pt>
                <c:pt idx="3">
                  <c:v>9.9975599999999998E-2</c:v>
                </c:pt>
                <c:pt idx="4">
                  <c:v>0.100054</c:v>
                </c:pt>
              </c:numCache>
            </c:numRef>
          </c:val>
          <c:smooth val="0"/>
          <c:extLst>
            <c:ext xmlns:c16="http://schemas.microsoft.com/office/drawing/2014/chart" uri="{C3380CC4-5D6E-409C-BE32-E72D297353CC}">
              <c16:uniqueId val="{00000004-50E1-4FE3-9B17-5906A95977C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gamH'!$AJ$9:$AJ$13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5-50E1-4FE3-9B17-5906A95977C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gamH'!$M$2:$M$6</c:f>
              <c:numCache>
                <c:formatCode>General</c:formatCode>
                <c:ptCount val="5"/>
                <c:pt idx="0">
                  <c:v>1.40158</c:v>
                </c:pt>
                <c:pt idx="1">
                  <c:v>1.3929199999999999</c:v>
                </c:pt>
                <c:pt idx="2">
                  <c:v>1.3864000000000001</c:v>
                </c:pt>
                <c:pt idx="3">
                  <c:v>1.38028</c:v>
                </c:pt>
                <c:pt idx="4">
                  <c:v>1.3766</c:v>
                </c:pt>
              </c:numCache>
            </c:numRef>
          </c:val>
          <c:smooth val="0"/>
          <c:extLst>
            <c:ext xmlns:c16="http://schemas.microsoft.com/office/drawing/2014/chart" uri="{C3380CC4-5D6E-409C-BE32-E72D297353CC}">
              <c16:uniqueId val="{00000000-2D58-4749-B8D0-4448A8166110}"/>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gamH'!$M$9:$M$13</c:f>
              <c:numCache>
                <c:formatCode>General</c:formatCode>
                <c:ptCount val="5"/>
                <c:pt idx="0">
                  <c:v>1.4016</c:v>
                </c:pt>
                <c:pt idx="1">
                  <c:v>1.39303</c:v>
                </c:pt>
                <c:pt idx="2">
                  <c:v>1.3860300000000001</c:v>
                </c:pt>
                <c:pt idx="3">
                  <c:v>1.38049</c:v>
                </c:pt>
                <c:pt idx="4">
                  <c:v>1.3762300000000001</c:v>
                </c:pt>
              </c:numCache>
            </c:numRef>
          </c:val>
          <c:smooth val="0"/>
          <c:extLst>
            <c:ext xmlns:c16="http://schemas.microsoft.com/office/drawing/2014/chart" uri="{C3380CC4-5D6E-409C-BE32-E72D297353CC}">
              <c16:uniqueId val="{00000001-2D58-4749-B8D0-4448A8166110}"/>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gamH'!$W$2:$W$6</c:f>
              <c:numCache>
                <c:formatCode>General</c:formatCode>
                <c:ptCount val="5"/>
                <c:pt idx="0">
                  <c:v>0.37121599999999999</c:v>
                </c:pt>
                <c:pt idx="1">
                  <c:v>0.34952800000000001</c:v>
                </c:pt>
                <c:pt idx="2">
                  <c:v>0.329405</c:v>
                </c:pt>
                <c:pt idx="3">
                  <c:v>0.31186599999999998</c:v>
                </c:pt>
                <c:pt idx="4">
                  <c:v>0.29581600000000002</c:v>
                </c:pt>
              </c:numCache>
            </c:numRef>
          </c:val>
          <c:smooth val="0"/>
          <c:extLst>
            <c:ext xmlns:c16="http://schemas.microsoft.com/office/drawing/2014/chart" uri="{C3380CC4-5D6E-409C-BE32-E72D297353CC}">
              <c16:uniqueId val="{00000002-2D58-4749-B8D0-4448A8166110}"/>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gamH'!$W$9:$W$13</c:f>
              <c:numCache>
                <c:formatCode>General</c:formatCode>
                <c:ptCount val="5"/>
                <c:pt idx="0">
                  <c:v>0.37144100000000002</c:v>
                </c:pt>
                <c:pt idx="1">
                  <c:v>0.34923700000000002</c:v>
                </c:pt>
                <c:pt idx="2">
                  <c:v>0.32944499999999999</c:v>
                </c:pt>
                <c:pt idx="3">
                  <c:v>0.311691</c:v>
                </c:pt>
                <c:pt idx="4">
                  <c:v>0.29568299999999997</c:v>
                </c:pt>
              </c:numCache>
            </c:numRef>
          </c:val>
          <c:smooth val="0"/>
          <c:extLst>
            <c:ext xmlns:c16="http://schemas.microsoft.com/office/drawing/2014/chart" uri="{C3380CC4-5D6E-409C-BE32-E72D297353CC}">
              <c16:uniqueId val="{00000003-2D58-4749-B8D0-4448A8166110}"/>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gamH'!$AG$2:$AG$6</c:f>
              <c:numCache>
                <c:formatCode>General</c:formatCode>
                <c:ptCount val="5"/>
                <c:pt idx="0">
                  <c:v>1.03037</c:v>
                </c:pt>
                <c:pt idx="1">
                  <c:v>1.04339</c:v>
                </c:pt>
                <c:pt idx="2">
                  <c:v>1.0569900000000001</c:v>
                </c:pt>
                <c:pt idx="3">
                  <c:v>1.0684199999999999</c:v>
                </c:pt>
                <c:pt idx="4">
                  <c:v>1.0807800000000001</c:v>
                </c:pt>
              </c:numCache>
            </c:numRef>
          </c:val>
          <c:smooth val="0"/>
          <c:extLst>
            <c:ext xmlns:c16="http://schemas.microsoft.com/office/drawing/2014/chart" uri="{C3380CC4-5D6E-409C-BE32-E72D297353CC}">
              <c16:uniqueId val="{00000004-2D58-4749-B8D0-4448A8166110}"/>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gamH'!$AG$9:$AG$13</c:f>
              <c:numCache>
                <c:formatCode>General</c:formatCode>
                <c:ptCount val="5"/>
                <c:pt idx="0">
                  <c:v>1.03016</c:v>
                </c:pt>
                <c:pt idx="1">
                  <c:v>1.04379</c:v>
                </c:pt>
                <c:pt idx="2">
                  <c:v>1.0565899999999999</c:v>
                </c:pt>
                <c:pt idx="3">
                  <c:v>1.0688</c:v>
                </c:pt>
                <c:pt idx="4">
                  <c:v>1.0805400000000001</c:v>
                </c:pt>
              </c:numCache>
            </c:numRef>
          </c:val>
          <c:smooth val="0"/>
          <c:extLst>
            <c:ext xmlns:c16="http://schemas.microsoft.com/office/drawing/2014/chart" uri="{C3380CC4-5D6E-409C-BE32-E72D297353CC}">
              <c16:uniqueId val="{00000005-2D58-4749-B8D0-4448A816611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gamH'!$R$2:$R$6</c:f>
              <c:numCache>
                <c:formatCode>General</c:formatCode>
                <c:ptCount val="5"/>
                <c:pt idx="0">
                  <c:v>14.946</c:v>
                </c:pt>
                <c:pt idx="1">
                  <c:v>14.8049</c:v>
                </c:pt>
                <c:pt idx="2">
                  <c:v>14.682499999999999</c:v>
                </c:pt>
                <c:pt idx="3">
                  <c:v>14.582800000000001</c:v>
                </c:pt>
                <c:pt idx="4">
                  <c:v>14.4983</c:v>
                </c:pt>
              </c:numCache>
            </c:numRef>
          </c:val>
          <c:smooth val="0"/>
          <c:extLst>
            <c:ext xmlns:c16="http://schemas.microsoft.com/office/drawing/2014/chart" uri="{C3380CC4-5D6E-409C-BE32-E72D297353CC}">
              <c16:uniqueId val="{00000000-69B0-4B39-8D2F-9CF1F7A1ABB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gamH'!$R$9:$R$13</c:f>
              <c:numCache>
                <c:formatCode>General</c:formatCode>
                <c:ptCount val="5"/>
                <c:pt idx="0">
                  <c:v>14.944599999999999</c:v>
                </c:pt>
                <c:pt idx="1">
                  <c:v>14.8034</c:v>
                </c:pt>
                <c:pt idx="2">
                  <c:v>14.683999999999999</c:v>
                </c:pt>
                <c:pt idx="3">
                  <c:v>14.584199999999999</c:v>
                </c:pt>
                <c:pt idx="4">
                  <c:v>14.5015</c:v>
                </c:pt>
              </c:numCache>
            </c:numRef>
          </c:val>
          <c:smooth val="0"/>
          <c:extLst>
            <c:ext xmlns:c16="http://schemas.microsoft.com/office/drawing/2014/chart" uri="{C3380CC4-5D6E-409C-BE32-E72D297353CC}">
              <c16:uniqueId val="{00000001-69B0-4B39-8D2F-9CF1F7A1ABB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gamH'!$AB$2:$AB$6</c:f>
              <c:numCache>
                <c:formatCode>General</c:formatCode>
                <c:ptCount val="5"/>
                <c:pt idx="0">
                  <c:v>4.6443700000000003</c:v>
                </c:pt>
                <c:pt idx="1">
                  <c:v>4.3680000000000003</c:v>
                </c:pt>
                <c:pt idx="2">
                  <c:v>4.1172399999999998</c:v>
                </c:pt>
                <c:pt idx="3">
                  <c:v>3.89601</c:v>
                </c:pt>
                <c:pt idx="4">
                  <c:v>3.6962899999999999</c:v>
                </c:pt>
              </c:numCache>
            </c:numRef>
          </c:val>
          <c:smooth val="0"/>
          <c:extLst>
            <c:ext xmlns:c16="http://schemas.microsoft.com/office/drawing/2014/chart" uri="{C3380CC4-5D6E-409C-BE32-E72D297353CC}">
              <c16:uniqueId val="{00000002-69B0-4B39-8D2F-9CF1F7A1ABB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gamH'!$AB$9:$AB$13</c:f>
              <c:numCache>
                <c:formatCode>General</c:formatCode>
                <c:ptCount val="5"/>
                <c:pt idx="0">
                  <c:v>4.6430100000000003</c:v>
                </c:pt>
                <c:pt idx="1">
                  <c:v>4.3654599999999997</c:v>
                </c:pt>
                <c:pt idx="2">
                  <c:v>4.1180599999999998</c:v>
                </c:pt>
                <c:pt idx="3">
                  <c:v>3.8961299999999999</c:v>
                </c:pt>
                <c:pt idx="4">
                  <c:v>3.6960299999999999</c:v>
                </c:pt>
              </c:numCache>
            </c:numRef>
          </c:val>
          <c:smooth val="0"/>
          <c:extLst>
            <c:ext xmlns:c16="http://schemas.microsoft.com/office/drawing/2014/chart" uri="{C3380CC4-5D6E-409C-BE32-E72D297353CC}">
              <c16:uniqueId val="{00000003-69B0-4B39-8D2F-9CF1F7A1ABB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gamH'!$AL$2:$AL$6</c:f>
              <c:numCache>
                <c:formatCode>General</c:formatCode>
                <c:ptCount val="5"/>
                <c:pt idx="0">
                  <c:v>10.3017</c:v>
                </c:pt>
                <c:pt idx="1">
                  <c:v>10.4369</c:v>
                </c:pt>
                <c:pt idx="2">
                  <c:v>10.565300000000001</c:v>
                </c:pt>
                <c:pt idx="3">
                  <c:v>10.6868</c:v>
                </c:pt>
                <c:pt idx="4">
                  <c:v>10.802</c:v>
                </c:pt>
              </c:numCache>
            </c:numRef>
          </c:val>
          <c:smooth val="0"/>
          <c:extLst>
            <c:ext xmlns:c16="http://schemas.microsoft.com/office/drawing/2014/chart" uri="{C3380CC4-5D6E-409C-BE32-E72D297353CC}">
              <c16:uniqueId val="{00000004-69B0-4B39-8D2F-9CF1F7A1ABB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gamH'!$AL$9:$AL$13</c:f>
              <c:numCache>
                <c:formatCode>General</c:formatCode>
                <c:ptCount val="5"/>
                <c:pt idx="0">
                  <c:v>10.301600000000001</c:v>
                </c:pt>
                <c:pt idx="1">
                  <c:v>10.437900000000001</c:v>
                </c:pt>
                <c:pt idx="2">
                  <c:v>10.565899999999999</c:v>
                </c:pt>
                <c:pt idx="3">
                  <c:v>10.688000000000001</c:v>
                </c:pt>
                <c:pt idx="4">
                  <c:v>10.805400000000001</c:v>
                </c:pt>
              </c:numCache>
            </c:numRef>
          </c:val>
          <c:smooth val="0"/>
          <c:extLst>
            <c:ext xmlns:c16="http://schemas.microsoft.com/office/drawing/2014/chart" uri="{C3380CC4-5D6E-409C-BE32-E72D297353CC}">
              <c16:uniqueId val="{00000005-69B0-4B39-8D2F-9CF1F7A1AB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gamH'!$S$2:$S$6</c:f>
              <c:numCache>
                <c:formatCode>General</c:formatCode>
                <c:ptCount val="5"/>
                <c:pt idx="0">
                  <c:v>6.8170599999999998E-2</c:v>
                </c:pt>
                <c:pt idx="1">
                  <c:v>6.3673499999999994E-2</c:v>
                </c:pt>
                <c:pt idx="2">
                  <c:v>5.9666900000000002E-2</c:v>
                </c:pt>
                <c:pt idx="3">
                  <c:v>5.6088800000000001E-2</c:v>
                </c:pt>
                <c:pt idx="4">
                  <c:v>5.2760099999999997E-2</c:v>
                </c:pt>
              </c:numCache>
            </c:numRef>
          </c:val>
          <c:smooth val="0"/>
          <c:extLst>
            <c:ext xmlns:c16="http://schemas.microsoft.com/office/drawing/2014/chart" uri="{C3380CC4-5D6E-409C-BE32-E72D297353CC}">
              <c16:uniqueId val="{00000000-B38E-4BA1-94A1-CE59C99C628F}"/>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gamH'!$S$9:$S$13</c:f>
              <c:numCache>
                <c:formatCode>General</c:formatCode>
                <c:ptCount val="5"/>
                <c:pt idx="0">
                  <c:v>6.8176700000000007E-2</c:v>
                </c:pt>
                <c:pt idx="1">
                  <c:v>6.3658199999999998E-2</c:v>
                </c:pt>
                <c:pt idx="2">
                  <c:v>5.9665000000000003E-2</c:v>
                </c:pt>
                <c:pt idx="3">
                  <c:v>5.6033100000000002E-2</c:v>
                </c:pt>
                <c:pt idx="4">
                  <c:v>5.2674899999999997E-2</c:v>
                </c:pt>
              </c:numCache>
            </c:numRef>
          </c:val>
          <c:smooth val="0"/>
          <c:extLst>
            <c:ext xmlns:c16="http://schemas.microsoft.com/office/drawing/2014/chart" uri="{C3380CC4-5D6E-409C-BE32-E72D297353CC}">
              <c16:uniqueId val="{00000001-B38E-4BA1-94A1-CE59C99C628F}"/>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gamH'!$AC$2:$AC$6</c:f>
              <c:numCache>
                <c:formatCode>General</c:formatCode>
                <c:ptCount val="5"/>
                <c:pt idx="0">
                  <c:v>3.8752000000000002E-2</c:v>
                </c:pt>
                <c:pt idx="1">
                  <c:v>3.5178300000000003E-2</c:v>
                </c:pt>
                <c:pt idx="2">
                  <c:v>3.2203500000000003E-2</c:v>
                </c:pt>
                <c:pt idx="3">
                  <c:v>2.96387E-2</c:v>
                </c:pt>
                <c:pt idx="4">
                  <c:v>2.7433099999999998E-2</c:v>
                </c:pt>
              </c:numCache>
            </c:numRef>
          </c:val>
          <c:smooth val="0"/>
          <c:extLst>
            <c:ext xmlns:c16="http://schemas.microsoft.com/office/drawing/2014/chart" uri="{C3380CC4-5D6E-409C-BE32-E72D297353CC}">
              <c16:uniqueId val="{00000002-B38E-4BA1-94A1-CE59C99C628F}"/>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gamH'!$AC$9:$AC$13</c:f>
              <c:numCache>
                <c:formatCode>General</c:formatCode>
                <c:ptCount val="5"/>
                <c:pt idx="0">
                  <c:v>3.8820199999999999E-2</c:v>
                </c:pt>
                <c:pt idx="1">
                  <c:v>3.5167900000000002E-2</c:v>
                </c:pt>
                <c:pt idx="2">
                  <c:v>3.21677E-2</c:v>
                </c:pt>
                <c:pt idx="3">
                  <c:v>2.9609199999999999E-2</c:v>
                </c:pt>
                <c:pt idx="4">
                  <c:v>2.7365400000000002E-2</c:v>
                </c:pt>
              </c:numCache>
            </c:numRef>
          </c:val>
          <c:smooth val="0"/>
          <c:extLst>
            <c:ext xmlns:c16="http://schemas.microsoft.com/office/drawing/2014/chart" uri="{C3380CC4-5D6E-409C-BE32-E72D297353CC}">
              <c16:uniqueId val="{00000003-B38E-4BA1-94A1-CE59C99C628F}"/>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gamH'!$AM$2:$AM$6</c:f>
              <c:numCache>
                <c:formatCode>General</c:formatCode>
                <c:ptCount val="5"/>
                <c:pt idx="0">
                  <c:v>7.7979099999999996E-2</c:v>
                </c:pt>
                <c:pt idx="1">
                  <c:v>7.31763E-2</c:v>
                </c:pt>
                <c:pt idx="2">
                  <c:v>6.8820199999999998E-2</c:v>
                </c:pt>
                <c:pt idx="3">
                  <c:v>6.4904000000000003E-2</c:v>
                </c:pt>
                <c:pt idx="4">
                  <c:v>6.1202699999999999E-2</c:v>
                </c:pt>
              </c:numCache>
            </c:numRef>
          </c:val>
          <c:smooth val="0"/>
          <c:extLst>
            <c:ext xmlns:c16="http://schemas.microsoft.com/office/drawing/2014/chart" uri="{C3380CC4-5D6E-409C-BE32-E72D297353CC}">
              <c16:uniqueId val="{00000004-B38E-4BA1-94A1-CE59C99C628F}"/>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gamH'!$AM$9:$AM$13</c:f>
              <c:numCache>
                <c:formatCode>General</c:formatCode>
                <c:ptCount val="5"/>
                <c:pt idx="0">
                  <c:v>7.7962100000000006E-2</c:v>
                </c:pt>
                <c:pt idx="1">
                  <c:v>7.3154999999999998E-2</c:v>
                </c:pt>
                <c:pt idx="2">
                  <c:v>6.8830799999999998E-2</c:v>
                </c:pt>
                <c:pt idx="3">
                  <c:v>6.4841099999999999E-2</c:v>
                </c:pt>
                <c:pt idx="4">
                  <c:v>6.1111400000000003E-2</c:v>
                </c:pt>
              </c:numCache>
            </c:numRef>
          </c:val>
          <c:smooth val="0"/>
          <c:extLst>
            <c:ext xmlns:c16="http://schemas.microsoft.com/office/drawing/2014/chart" uri="{C3380CC4-5D6E-409C-BE32-E72D297353CC}">
              <c16:uniqueId val="{00000005-B38E-4BA1-94A1-CE59C99C628F}"/>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gamH'!$T$2:$T$6</c:f>
              <c:numCache>
                <c:formatCode>General</c:formatCode>
                <c:ptCount val="5"/>
                <c:pt idx="0">
                  <c:v>0.19806299999999999</c:v>
                </c:pt>
                <c:pt idx="1">
                  <c:v>0.20948600000000001</c:v>
                </c:pt>
                <c:pt idx="2">
                  <c:v>0.21929399999999999</c:v>
                </c:pt>
                <c:pt idx="3">
                  <c:v>0.22747800000000001</c:v>
                </c:pt>
                <c:pt idx="4">
                  <c:v>0.23468700000000001</c:v>
                </c:pt>
              </c:numCache>
            </c:numRef>
          </c:val>
          <c:smooth val="0"/>
          <c:extLst>
            <c:ext xmlns:c16="http://schemas.microsoft.com/office/drawing/2014/chart" uri="{C3380CC4-5D6E-409C-BE32-E72D297353CC}">
              <c16:uniqueId val="{00000000-36A4-4B25-A17B-40825FE3A868}"/>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gamH'!$T$9:$T$13</c:f>
              <c:numCache>
                <c:formatCode>General</c:formatCode>
                <c:ptCount val="5"/>
                <c:pt idx="0">
                  <c:v>0.198099</c:v>
                </c:pt>
                <c:pt idx="1">
                  <c:v>0.209512</c:v>
                </c:pt>
                <c:pt idx="2">
                  <c:v>0.219217</c:v>
                </c:pt>
                <c:pt idx="3">
                  <c:v>0.22750699999999999</c:v>
                </c:pt>
                <c:pt idx="4">
                  <c:v>0.23461000000000001</c:v>
                </c:pt>
              </c:numCache>
            </c:numRef>
          </c:val>
          <c:smooth val="0"/>
          <c:extLst>
            <c:ext xmlns:c16="http://schemas.microsoft.com/office/drawing/2014/chart" uri="{C3380CC4-5D6E-409C-BE32-E72D297353CC}">
              <c16:uniqueId val="{00000001-36A4-4B25-A17B-40825FE3A868}"/>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gamH'!$AD$2:$AD$6</c:f>
              <c:numCache>
                <c:formatCode>General</c:formatCode>
                <c:ptCount val="5"/>
                <c:pt idx="0">
                  <c:v>3.3894199999999999E-2</c:v>
                </c:pt>
                <c:pt idx="1">
                  <c:v>9.4950300000000001E-2</c:v>
                </c:pt>
                <c:pt idx="2">
                  <c:v>0.14907500000000001</c:v>
                </c:pt>
                <c:pt idx="3">
                  <c:v>0.19683500000000001</c:v>
                </c:pt>
                <c:pt idx="4">
                  <c:v>0.23988599999999999</c:v>
                </c:pt>
              </c:numCache>
            </c:numRef>
          </c:val>
          <c:smooth val="0"/>
          <c:extLst>
            <c:ext xmlns:c16="http://schemas.microsoft.com/office/drawing/2014/chart" uri="{C3380CC4-5D6E-409C-BE32-E72D297353CC}">
              <c16:uniqueId val="{00000002-36A4-4B25-A17B-40825FE3A868}"/>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gamH'!$AD$9:$AD$13</c:f>
              <c:numCache>
                <c:formatCode>General</c:formatCode>
                <c:ptCount val="5"/>
                <c:pt idx="0">
                  <c:v>3.3892800000000001E-2</c:v>
                </c:pt>
                <c:pt idx="1">
                  <c:v>9.5084500000000002E-2</c:v>
                </c:pt>
                <c:pt idx="2">
                  <c:v>0.14901300000000001</c:v>
                </c:pt>
                <c:pt idx="3">
                  <c:v>0.19699700000000001</c:v>
                </c:pt>
                <c:pt idx="4">
                  <c:v>0.23999500000000001</c:v>
                </c:pt>
              </c:numCache>
            </c:numRef>
          </c:val>
          <c:smooth val="0"/>
          <c:extLst>
            <c:ext xmlns:c16="http://schemas.microsoft.com/office/drawing/2014/chart" uri="{C3380CC4-5D6E-409C-BE32-E72D297353CC}">
              <c16:uniqueId val="{00000003-36A4-4B25-A17B-40825FE3A868}"/>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gamH'!$AN$2:$AN$6</c:f>
              <c:numCache>
                <c:formatCode>General</c:formatCode>
                <c:ptCount val="5"/>
                <c:pt idx="0">
                  <c:v>0.25512699999999999</c:v>
                </c:pt>
                <c:pt idx="1">
                  <c:v>0.249249</c:v>
                </c:pt>
                <c:pt idx="2">
                  <c:v>0.243618</c:v>
                </c:pt>
                <c:pt idx="3">
                  <c:v>0.23807500000000001</c:v>
                </c:pt>
                <c:pt idx="4">
                  <c:v>0.23289199999999999</c:v>
                </c:pt>
              </c:numCache>
            </c:numRef>
          </c:val>
          <c:smooth val="0"/>
          <c:extLst>
            <c:ext xmlns:c16="http://schemas.microsoft.com/office/drawing/2014/chart" uri="{C3380CC4-5D6E-409C-BE32-E72D297353CC}">
              <c16:uniqueId val="{00000004-36A4-4B25-A17B-40825FE3A868}"/>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gamH'!$AN$9:$AN$13</c:f>
              <c:numCache>
                <c:formatCode>General</c:formatCode>
                <c:ptCount val="5"/>
                <c:pt idx="0">
                  <c:v>0.255158</c:v>
                </c:pt>
                <c:pt idx="1">
                  <c:v>0.24921699999999999</c:v>
                </c:pt>
                <c:pt idx="2">
                  <c:v>0.24354000000000001</c:v>
                </c:pt>
                <c:pt idx="3">
                  <c:v>0.23806099999999999</c:v>
                </c:pt>
                <c:pt idx="4">
                  <c:v>0.23275000000000001</c:v>
                </c:pt>
              </c:numCache>
            </c:numRef>
          </c:val>
          <c:smooth val="0"/>
          <c:extLst>
            <c:ext xmlns:c16="http://schemas.microsoft.com/office/drawing/2014/chart" uri="{C3380CC4-5D6E-409C-BE32-E72D297353CC}">
              <c16:uniqueId val="{00000005-36A4-4B25-A17B-40825FE3A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DC7-4F06-9DE9-1DC5B759E0C0}"/>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DC7-4F06-9DE9-1DC5B759E0C0}"/>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DC7-4F06-9DE9-1DC5B759E0C0}"/>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DC7-4F06-9DE9-1DC5B759E0C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3.0829863890102178E-2"/>
              <c:y val="0.38400956552905685"/>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C02C-47C8-B8E8-04A251FE7E5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C02C-47C8-B8E8-04A251FE7E5A}"/>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C02C-47C8-B8E8-04A251FE7E5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C02C-47C8-B8E8-04A251FE7E5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754E-4946-9F2F-A940035A22A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754E-4946-9F2F-A940035A22A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754E-4946-9F2F-A940035A22A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754E-4946-9F2F-A940035A22A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1C9F-4038-89C8-47709D4FF86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1C9F-4038-89C8-47709D4FF86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1C9F-4038-89C8-47709D4FF86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1C9F-4038-89C8-47709D4FF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370E-4272-9B57-2C5561227FA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370E-4272-9B57-2C5561227FA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370E-4272-9B57-2C5561227FA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370E-4272-9B57-2C5561227FA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B27F-49EE-85B3-2396F9991578}"/>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B27F-49EE-85B3-2396F9991578}"/>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B27F-49EE-85B3-2396F9991578}"/>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B27F-49EE-85B3-2396F9991578}"/>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B27F-49EE-85B3-2396F9991578}"/>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B27F-49EE-85B3-2396F9991578}"/>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B27F-49EE-85B3-2396F9991578}"/>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B27F-49EE-85B3-2396F999157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632B-4978-97BB-BF790EB1B8A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632B-4978-97BB-BF790EB1B8A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632B-4978-97BB-BF790EB1B8A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632B-4978-97BB-BF790EB1B8A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632B-4978-97BB-BF790EB1B8A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632B-4978-97BB-BF790EB1B8A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632B-4978-97BB-BF790EB1B8A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632B-4978-97BB-BF790EB1B8A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75CD-4270-96F5-27A54534A84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75CD-4270-96F5-27A54534A84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75CD-4270-96F5-27A54534A84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75CD-4270-96F5-27A54534A84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75CD-4270-96F5-27A54534A84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75CD-4270-96F5-27A54534A84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75CD-4270-96F5-27A54534A84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75CD-4270-96F5-27A54534A84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2025/6/26</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2025/6/26</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Two-class without impatience</a:t>
            </a:r>
          </a:p>
          <a:p>
            <a:endParaRPr lang="en-US" altLang="zh-TW" dirty="0"/>
          </a:p>
          <a:p>
            <a:r>
              <a:rPr lang="en-US" altLang="zh-TW" dirty="0"/>
              <a:t>Scenario</a:t>
            </a:r>
            <a:r>
              <a:rPr lang="zh-TW" altLang="en-US" dirty="0"/>
              <a:t> </a:t>
            </a:r>
            <a:r>
              <a:rPr lang="en-US" altLang="zh-TW" dirty="0"/>
              <a:t>2</a:t>
            </a:r>
            <a:r>
              <a:rPr lang="zh-TW" altLang="en-US" dirty="0"/>
              <a:t>是由</a:t>
            </a:r>
            <a:r>
              <a:rPr lang="en-US" altLang="zh-TW" dirty="0"/>
              <a:t>scenario 1</a:t>
            </a:r>
            <a:r>
              <a:rPr lang="zh-TW" altLang="en-US" dirty="0"/>
              <a:t>加上</a:t>
            </a:r>
            <a:r>
              <a:rPr lang="en-US" altLang="zh-TW" dirty="0"/>
              <a:t>non-preemptive</a:t>
            </a:r>
            <a:r>
              <a:rPr lang="zh-TW" altLang="en-US" dirty="0"/>
              <a:t>的高低優先權的機制</a:t>
            </a:r>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，高優先權的人會排在低優先權的人之前，而高優先權的人排在隊伍最後面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35166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Single-class with impatience</a:t>
            </a:r>
            <a:endParaRPr lang="zh-TW" altLang="en-US" dirty="0"/>
          </a:p>
          <a:p>
            <a:endParaRPr lang="en-US" altLang="zh-TW" dirty="0"/>
          </a:p>
          <a:p>
            <a:r>
              <a:rPr lang="zh-TW" altLang="en-US" dirty="0"/>
              <a:t>這是</a:t>
            </a:r>
            <a:r>
              <a:rPr lang="en-US" altLang="zh-TW" dirty="0"/>
              <a:t>scenario 1</a:t>
            </a:r>
            <a:r>
              <a:rPr lang="zh-TW" altLang="en-US" dirty="0"/>
              <a:t>加上</a:t>
            </a:r>
            <a:r>
              <a:rPr lang="en-US" altLang="zh-TW" dirty="0"/>
              <a:t>impatience</a:t>
            </a:r>
            <a:r>
              <a:rPr lang="zh-TW" altLang="en-US" dirty="0"/>
              <a:t>機制的情境</a:t>
            </a:r>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two-class with impatience</a:t>
            </a:r>
            <a:endParaRPr lang="zh-TW" altLang="en-US" dirty="0"/>
          </a:p>
          <a:p>
            <a:endParaRPr lang="en-US" altLang="zh-TW" dirty="0"/>
          </a:p>
          <a:p>
            <a:r>
              <a:rPr lang="en-US" altLang="zh-TW" dirty="0"/>
              <a:t>Scenario</a:t>
            </a:r>
            <a:r>
              <a:rPr lang="zh-TW" altLang="en-US" dirty="0"/>
              <a:t> </a:t>
            </a:r>
            <a:r>
              <a:rPr lang="en-US" altLang="zh-TW" dirty="0"/>
              <a:t>4</a:t>
            </a:r>
            <a:r>
              <a:rPr lang="zh-TW" altLang="en-US" dirty="0"/>
              <a:t>是加上</a:t>
            </a:r>
            <a:r>
              <a:rPr lang="en-US" altLang="zh-TW" dirty="0"/>
              <a:t>non-preemptive</a:t>
            </a:r>
            <a:r>
              <a:rPr lang="zh-TW" altLang="en-US" dirty="0"/>
              <a:t>與</a:t>
            </a:r>
            <a:r>
              <a:rPr lang="en-US" altLang="zh-TW" dirty="0"/>
              <a:t>impatience</a:t>
            </a:r>
            <a:r>
              <a:rPr lang="zh-TW" altLang="en-US" dirty="0"/>
              <a:t>的情境</a:t>
            </a:r>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12</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a:t>
                </a:r>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參數表</a:t>
            </a:r>
            <a:endParaRPr lang="en-US" altLang="zh-TW" dirty="0"/>
          </a:p>
          <a:p>
            <a:endParaRPr lang="en-US" altLang="zh-TW" dirty="0"/>
          </a:p>
          <a:p>
            <a:r>
              <a:rPr lang="en-US" altLang="zh-TW" dirty="0"/>
              <a:t>////////////////</a:t>
            </a:r>
          </a:p>
          <a:p>
            <a:endParaRPr lang="en-US" altLang="zh-TW" dirty="0"/>
          </a:p>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我們的系</a:t>
                </a:r>
                <a:r>
                  <a:rPr lang="zh-TW" altLang="en-US" dirty="0"/>
                  <a:t>統的效能取決於 </a:t>
                </a:r>
                <a:r>
                  <a:rPr lang="en-US" altLang="zh-TW" dirty="0"/>
                  <a:t>effective arrival rate</a:t>
                </a:r>
                <a:r>
                  <a:rPr lang="zh-TW" altLang="en-US" dirty="0"/>
                  <a:t>與</a:t>
                </a:r>
                <a:r>
                  <a:rPr lang="en-US" altLang="zh-TW" dirty="0"/>
                  <a:t>effective service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與進入系統後</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a:p>
        </p:txBody>
      </p:sp>
    </p:spTree>
    <p:extLst>
      <p:ext uri="{BB962C8B-B14F-4D97-AF65-F5344CB8AC3E}">
        <p14:creationId xmlns:p14="http://schemas.microsoft.com/office/powerpoint/2010/main" val="68718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14:m>
                  <m:oMath xmlns:m="http://schemas.openxmlformats.org/officeDocument/2006/math">
                    <m:r>
                      <a:rPr lang="en-US" altLang="zh-TW" b="0" i="1" smtClean="0">
                        <a:latin typeface="Cambria Math" panose="02040503050406030204" pitchFamily="18" charset="0"/>
                      </a:rPr>
                      <m:t>𝑏</m:t>
                    </m:r>
                  </m:oMath>
                </a14:m>
                <a:r>
                  <a:rPr lang="zh-TW" altLang="en-US" b="1" dirty="0"/>
                  <a:t>，</a:t>
                </a:r>
                <a:r>
                  <a:rPr lang="zh-TW" altLang="en-US" b="0" dirty="0"/>
                  <a:t>低</a:t>
                </a:r>
                <a:r>
                  <a:rPr lang="zh-TW" altLang="en-US" dirty="0"/>
                  <a:t>優先權的顧客人數為</a:t>
                </a:r>
                <a14:m>
                  <m:oMath xmlns:m="http://schemas.openxmlformats.org/officeDocument/2006/math">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的絕對直平方的總合開根號小於錯誤率，則我們結束此步驟。若不是，則回到第二步驟繼續收斂。</a:t>
                </a:r>
                <a:endParaRPr lang="en-US" altLang="zh-TW" dirty="0"/>
              </a:p>
              <a:p>
                <a:endParaRPr lang="en-US" altLang="zh-TW" dirty="0"/>
              </a:p>
              <a:p>
                <a:r>
                  <a:rPr lang="zh-TW" altLang="en-US" dirty="0"/>
                  <a:t>在我們所觀察到的</a:t>
                </a:r>
                <a:r>
                  <a:rPr lang="en-US" altLang="zh-TW" dirty="0"/>
                  <a:t>case</a:t>
                </a:r>
                <a:r>
                  <a:rPr lang="zh-TW" altLang="en-US" dirty="0"/>
                  <a:t>都有收斂</a:t>
                </a:r>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zh-TW" altLang="en-US" dirty="0"/>
              <a:t>累加</a:t>
            </a:r>
            <a:r>
              <a:rPr lang="en-US" altLang="zh-TW" dirty="0"/>
              <a:t>block</a:t>
            </a:r>
            <a:r>
              <a:rPr lang="zh-TW" altLang="en-US" dirty="0"/>
              <a:t> </a:t>
            </a:r>
            <a:r>
              <a:rPr lang="en-US" altLang="zh-TW" dirty="0"/>
              <a:t>queue</a:t>
            </a:r>
            <a:r>
              <a:rPr lang="zh-TW" altLang="en-US" dirty="0"/>
              <a:t>中有該優先權的人時的機率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的比例相加</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成功被送出去的人數總機率</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下降趨勢</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呈現平行</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r>
                  <a:rPr lang="zh-TW" altLang="en-US" b="0" dirty="0"/>
                  <a:t>重疊，與</a:t>
                </a:r>
                <a:r>
                  <a:rPr lang="en-US" altLang="zh-TW" b="0" dirty="0"/>
                  <a:t>impatience</a:t>
                </a:r>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r>
                  <a:rPr lang="zh-TW" altLang="en-US" dirty="0"/>
                  <a:t>上升後飽和</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上升後飽和</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dirty="0"/>
                  <a:t>sc1</a:t>
                </a:r>
                <a:r>
                  <a:rPr lang="zh-TW" altLang="en-US" dirty="0"/>
                  <a:t>少了</a:t>
                </a:r>
                <a:r>
                  <a:rPr lang="en-US" altLang="zh-TW" dirty="0"/>
                  <a:t>impatience rate</a:t>
                </a:r>
                <a:r>
                  <a:rPr lang="zh-TW" altLang="en-US" dirty="0"/>
                  <a:t>所以飽和在比較高的位置</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下降趨勢</a:t>
                </a:r>
                <a:endParaRPr lang="en-US" altLang="zh-TW" baseline="0" dirty="0"/>
              </a:p>
              <a:p>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下降趨勢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整體、低優先權下降趨勢明顯，高優先權平滑</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zh-TW" altLang="en-US" baseline="0" dirty="0"/>
                  <a:t>優先權使</a:t>
                </a:r>
                <a:r>
                  <a:rPr lang="en-US" altLang="zh-TW" baseline="0" dirty="0"/>
                  <a:t>HP</a:t>
                </a:r>
                <a:r>
                  <a:rPr lang="zh-TW" altLang="en-US" baseline="0" dirty="0"/>
                  <a:t>可以更快進</a:t>
                </a:r>
                <a:r>
                  <a:rPr lang="en-US" altLang="zh-TW" baseline="0" dirty="0"/>
                  <a:t>block q</a:t>
                </a:r>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a:t>
                </a:r>
                <a:r>
                  <a:rPr lang="zh-TW" altLang="en-US" dirty="0"/>
                  <a:t> 全部都水平</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a:p>
                <a:r>
                  <a:rPr lang="en-US" altLang="zh-TW" b="0" dirty="0"/>
                  <a:t>impatience</a:t>
                </a:r>
                <a:r>
                  <a:rPr lang="zh-TW" altLang="en-US" b="0" dirty="0"/>
                  <a:t>不會對</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b="0" i="0" dirty="0">
                    <a:latin typeface="+mj-lt"/>
                  </a:rPr>
                  <a:t>有所影響</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a:t>
                </a:r>
                <a:r>
                  <a:rPr lang="zh-TW" altLang="en-US" dirty="0"/>
                  <a:t>上升後飽和</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有優先權，還有更快的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上升後飽和</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dirty="0"/>
              </a:p>
              <a:p>
                <a:r>
                  <a:rPr lang="en-US" altLang="zh-TW" dirty="0"/>
                  <a:t>sc2</a:t>
                </a:r>
                <a:r>
                  <a:rPr lang="zh-TW" altLang="en-US" dirty="0"/>
                  <a:t>少了</a:t>
                </a:r>
                <a:r>
                  <a:rPr lang="en-US" altLang="zh-TW" dirty="0"/>
                  <a:t>impatience rate</a:t>
                </a:r>
                <a:r>
                  <a:rPr lang="zh-TW" altLang="en-US" dirty="0"/>
                  <a:t>所以飽和在比較高的位置</a:t>
                </a: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下降趨勢</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下降趨勢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r>
                  <a:rPr lang="en-US" altLang="zh-TW" b="0" i="0" dirty="0">
                    <a:latin typeface="Cambria Math" panose="02040503050406030204" pitchFamily="18" charset="0"/>
                  </a:rPr>
                  <a:t>HP</a:t>
                </a:r>
                <a:r>
                  <a:rPr lang="zh-TW" altLang="en-US" b="0" i="0" dirty="0">
                    <a:latin typeface="Cambria Math" panose="02040503050406030204" pitchFamily="18" charset="0"/>
                  </a:rPr>
                  <a:t>有優先權</a:t>
                </a:r>
                <a:endParaRPr lang="en-US" altLang="zh-TW" b="0" i="0" dirty="0">
                  <a:latin typeface="Cambria Math" panose="02040503050406030204" pitchFamily="18" charset="0"/>
                </a:endParaRP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𝑐</m:t>
                        </m:r>
                      </m:sub>
                    </m:sSub>
                  </m:oMath>
                </a14:m>
                <a:r>
                  <a:rPr lang="en-US" altLang="zh-TW" baseline="0" dirty="0"/>
                  <a:t>:</a:t>
                </a:r>
                <a:r>
                  <a:rPr lang="zh-TW" altLang="en-US" baseline="0" dirty="0"/>
                  <a:t> 下降趨勢</a:t>
                </a:r>
                <a:endParaRPr lang="en-US" altLang="zh-TW" baseline="0" dirty="0"/>
              </a:p>
              <a:p>
                <a:r>
                  <a:rPr lang="zh-TW" altLang="en-US" baseline="0" dirty="0"/>
                  <a:t>在</a:t>
                </a:r>
                <a:r>
                  <a:rPr lang="en-US" altLang="zh-TW" baseline="0" dirty="0"/>
                  <a:t>customer q</a:t>
                </a:r>
                <a:r>
                  <a:rPr lang="zh-TW" altLang="en-US" baseline="0" dirty="0"/>
                  <a:t>中等待的人隨著</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r>
                  <a:rPr lang="zh-TW" altLang="en-US" baseline="0" dirty="0"/>
                  <a:t>上升邊低</a:t>
                </a:r>
                <a:endParaRPr lang="en-US" altLang="zh-TW" baseline="0" dirty="0"/>
              </a:p>
              <a:p>
                <a:r>
                  <a:rPr lang="en-US" altLang="zh-TW" baseline="0" dirty="0"/>
                  <a:t>HP</a:t>
                </a:r>
                <a:r>
                  <a:rPr lang="zh-TW" altLang="en-US" baseline="0" dirty="0"/>
                  <a:t>有優先權優勢</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𝑏</m:t>
                        </m:r>
                      </m:sub>
                    </m:sSub>
                  </m:oMath>
                </a14:m>
                <a:r>
                  <a:rPr lang="en-US" altLang="zh-TW" baseline="0" dirty="0"/>
                  <a:t>:</a:t>
                </a:r>
                <a:r>
                  <a:rPr lang="zh-TW" altLang="en-US" dirty="0"/>
                  <a:t>全部都水平</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224551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𝐿</m:t>
                        </m:r>
                      </m:e>
                      <m:sub>
                        <m:r>
                          <a:rPr lang="en-US" altLang="zh-TW" b="0" i="1" baseline="0" smtClean="0">
                            <a:latin typeface="Cambria Math" panose="02040503050406030204" pitchFamily="18" charset="0"/>
                          </a:rPr>
                          <m:t>𝑏</m:t>
                        </m:r>
                      </m:sub>
                    </m:sSub>
                  </m:oMath>
                </a14:m>
                <a:r>
                  <a:rPr lang="en-US" altLang="zh-TW" baseline="0" dirty="0"/>
                  <a:t>: </a:t>
                </a:r>
                <a:r>
                  <a:rPr lang="zh-TW" altLang="en-US" baseline="0" dirty="0"/>
                  <a:t>全部、高優先權下降，低優先權上升</a:t>
                </a:r>
                <a:endParaRPr lang="en-US" altLang="zh-TW" baseline="0" dirty="0"/>
              </a:p>
              <a:p>
                <a:r>
                  <a:rPr lang="en-US" altLang="zh-TW" baseline="0" dirty="0"/>
                  <a:t>HP</a:t>
                </a:r>
                <a:r>
                  <a:rPr lang="zh-TW" altLang="en-US" baseline="0" dirty="0"/>
                  <a:t>的人</a:t>
                </a:r>
                <a:r>
                  <a:rPr lang="en-US" altLang="zh-TW" baseline="0" dirty="0"/>
                  <a:t>impatience</a:t>
                </a:r>
                <a:r>
                  <a:rPr lang="zh-TW" altLang="en-US" baseline="0" dirty="0"/>
                  <a:t>掉之後釋放空間給</a:t>
                </a:r>
                <a:r>
                  <a:rPr lang="en-US" altLang="zh-TW" baseline="0" dirty="0"/>
                  <a:t>LP</a:t>
                </a:r>
                <a:r>
                  <a:rPr lang="zh-TW" altLang="en-US" baseline="0" dirty="0"/>
                  <a:t>的人</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有優先權，還有更快的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𝑇</m:t>
                        </m:r>
                      </m:e>
                      <m:sub>
                        <m:r>
                          <a:rPr lang="en-US" altLang="zh-TW" b="0" i="1" baseline="0" smtClean="0">
                            <a:latin typeface="Cambria Math" panose="02040503050406030204" pitchFamily="18" charset="0"/>
                          </a:rPr>
                          <m:t>h</m:t>
                        </m:r>
                      </m:sub>
                    </m:sSub>
                  </m:oMath>
                </a14:m>
                <a:r>
                  <a:rPr lang="en-US" altLang="zh-TW" baseline="0" dirty="0"/>
                  <a:t>: </a:t>
                </a:r>
                <a:r>
                  <a:rPr lang="zh-TW" altLang="en-US" dirty="0"/>
                  <a:t>上升後飽和</a:t>
                </a:r>
                <a:endParaRPr lang="en-US" altLang="zh-TW" b="0" i="1" dirty="0">
                  <a:latin typeface="Cambria Math" panose="02040503050406030204" pitchFamily="18" charset="0"/>
                </a:endParaRPr>
              </a:p>
              <a:p>
                <a:r>
                  <a:rPr lang="en-US" altLang="zh-TW" baseline="0" dirty="0"/>
                  <a:t>HP</a:t>
                </a:r>
                <a:r>
                  <a:rPr lang="zh-TW" altLang="en-US" baseline="0" dirty="0"/>
                  <a:t>的人更容易</a:t>
                </a:r>
                <a:r>
                  <a:rPr lang="en-US" altLang="zh-TW" baseline="0" dirty="0"/>
                  <a:t>impatience</a:t>
                </a:r>
                <a:r>
                  <a:rPr lang="zh-TW" altLang="en-US" baseline="0" dirty="0"/>
                  <a:t>掉系統</a:t>
                </a:r>
                <a:r>
                  <a:rPr lang="zh-TW" altLang="en-US" sz="1100" baseline="0" dirty="0"/>
                  <a:t>，不容易完成服務，釋放出的系統容量使</a:t>
                </a:r>
                <a:r>
                  <a:rPr lang="en-US" altLang="zh-TW" sz="1100" baseline="0" dirty="0"/>
                  <a:t>LP</a:t>
                </a:r>
                <a:r>
                  <a:rPr lang="zh-TW" altLang="en-US" sz="1100" baseline="0" dirty="0"/>
                  <a:t>有更多容量去服務</a:t>
                </a:r>
                <a:endParaRPr lang="en-US" altLang="zh-TW" b="0" i="1"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139336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en-US" altLang="zh-TW" baseline="0" dirty="0"/>
                  <a:t>:</a:t>
                </a:r>
                <a:r>
                  <a:rPr lang="zh-TW" altLang="en-US" baseline="0" dirty="0"/>
                  <a:t>下降趨勢</a:t>
                </a:r>
                <a:endParaRPr lang="en-US" altLang="zh-TW" baseline="0" dirty="0"/>
              </a:p>
              <a:p>
                <a:r>
                  <a:rPr lang="en-US" altLang="zh-TW" baseline="0" dirty="0"/>
                  <a:t>customer q</a:t>
                </a:r>
                <a:r>
                  <a:rPr lang="zh-TW" altLang="en-US" baseline="0" dirty="0"/>
                  <a:t>中人數減少，不容易被</a:t>
                </a:r>
                <a:r>
                  <a:rPr lang="en-US" altLang="zh-TW" baseline="0" dirty="0"/>
                  <a:t>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𝑖𝑚</m:t>
                        </m:r>
                      </m:sub>
                    </m:sSub>
                  </m:oMath>
                </a14:m>
                <a:r>
                  <a:rPr lang="en-US" altLang="zh-TW" baseline="0" dirty="0"/>
                  <a:t>: HP</a:t>
                </a:r>
                <a:r>
                  <a:rPr lang="zh-TW" altLang="en-US" baseline="0" dirty="0"/>
                  <a:t>急遽上升，整體微幅上升，</a:t>
                </a:r>
                <a:r>
                  <a:rPr lang="en-US" altLang="zh-TW" baseline="0" dirty="0"/>
                  <a:t>LP</a:t>
                </a:r>
                <a:r>
                  <a:rPr lang="zh-TW" altLang="en-US" baseline="0" dirty="0"/>
                  <a:t>微幅下較</a:t>
                </a:r>
                <a:endParaRPr lang="en-US" altLang="zh-TW" baseline="0" dirty="0"/>
              </a:p>
              <a:p>
                <a:r>
                  <a:rPr lang="en-US" altLang="zh-TW" baseline="0" dirty="0"/>
                  <a:t>HP</a:t>
                </a:r>
                <a:r>
                  <a:rPr lang="zh-TW" altLang="en-US" baseline="0" dirty="0"/>
                  <a:t>上升合理，</a:t>
                </a:r>
                <a:r>
                  <a:rPr lang="en-US" altLang="zh-TW" baseline="0" dirty="0"/>
                  <a:t>LP</a:t>
                </a:r>
                <a:r>
                  <a:rPr lang="zh-TW" altLang="en-US" baseline="0" dirty="0"/>
                  <a:t>是因為比</a:t>
                </a:r>
                <a:r>
                  <a:rPr lang="en-US" altLang="zh-TW" baseline="0" dirty="0"/>
                  <a:t>HP</a:t>
                </a:r>
                <a:r>
                  <a:rPr lang="zh-TW" altLang="en-US" baseline="0" dirty="0"/>
                  <a:t>更容易被服務到，更容易被打包進</a:t>
                </a:r>
                <a:r>
                  <a:rPr lang="en-US" altLang="zh-TW" baseline="0" dirty="0"/>
                  <a:t>block</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855767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m:t>
                    </m:r>
                  </m:oMath>
                </a14:m>
                <a:r>
                  <a:rPr lang="zh-TW" altLang="en-US" dirty="0"/>
                  <a:t> 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zh-TW" altLang="en-US" b="0" dirty="0"/>
                  <a:t>當</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先呈現上升趨勢，</a:t>
                </a:r>
                <a:r>
                  <a:rPr lang="zh-TW" altLang="en-US" dirty="0"/>
                  <a:t>幾乎呈現水平狀態</a:t>
                </a:r>
                <a:endParaRPr lang="en-US" altLang="zh-TW" dirty="0"/>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中，隨著</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先呈現上升趨勢，後面呈現水平狀態</a:t>
                </a:r>
                <a:endParaRPr lang="en-US" altLang="zh-TW" b="0" i="0" dirty="0">
                  <a:latin typeface="+mj-lt"/>
                </a:endParaRPr>
              </a:p>
              <a:p>
                <a:r>
                  <a:rPr lang="en-US" altLang="zh-TW" b="0" i="0" dirty="0">
                    <a:latin typeface="+mj-lt"/>
                  </a:rPr>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b="0" i="0" dirty="0">
                    <a:latin typeface="+mj-lt"/>
                  </a:rPr>
                  <a:t>一開始會隨著</a:t>
                </a:r>
                <a14:m>
                  <m:oMath xmlns:m="http://schemas.openxmlformats.org/officeDocument/2006/math">
                    <m:r>
                      <a:rPr lang="en-US" altLang="zh-TW" b="0" i="1" dirty="0" smtClean="0">
                        <a:latin typeface="Cambria Math" panose="02040503050406030204" pitchFamily="18" charset="0"/>
                      </a:rPr>
                      <m:t>𝑏</m:t>
                    </m:r>
                  </m:oMath>
                </a14:m>
                <a:r>
                  <a:rPr lang="zh-TW" altLang="en-US" b="0" i="0" dirty="0">
                    <a:latin typeface="+mj-lt"/>
                  </a:rPr>
                  <a:t>的增加往下降，但到一定程度後會反彈並上升</a:t>
                </a:r>
                <a:endParaRPr lang="en-US" altLang="zh-TW" b="0" i="0" dirty="0">
                  <a:latin typeface="+mj-lt"/>
                </a:endParaRPr>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r>
                  <a:rPr lang="zh-TW" altLang="en-US" b="0"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b="0" dirty="0"/>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endParaRPr lang="en-US" altLang="zh-TW" dirty="0"/>
              </a:p>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後在幾乎所有的</a:t>
                </a:r>
                <a:r>
                  <a:rPr lang="en-US" altLang="zh-TW" dirty="0"/>
                  <a:t>performance measure</a:t>
                </a:r>
                <a:r>
                  <a:rPr lang="zh-TW" altLang="en-US" dirty="0"/>
                  <a:t>中都可以看到效能提升了，除了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endParaRPr lang="en-US" altLang="zh-TW" b="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48</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第三點是擴展不耐煩模型，共識時間過長也會造成無奈性行為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a:t>
            </a:r>
            <a:r>
              <a:rPr lang="en-US" altLang="zh-TW" dirty="0"/>
              <a:t>block generation rate</a:t>
            </a:r>
            <a:r>
              <a:rPr lang="zh-TW" altLang="en-US" dirty="0"/>
              <a:t>所影響的系統效能表現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中，提出了一個具有共識的區塊鏈交易系統，實現多鏈互通，提供了實務上的跨鏈傳輸系統模型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年由中本聰首次提出此觀念，近幾年發展成為</a:t>
            </a:r>
            <a:r>
              <a:rPr lang="zh-TW" altLang="en-US" b="1" dirty="0"/>
              <a:t>數位信任</a:t>
            </a:r>
            <a:r>
              <a:rPr lang="zh-TW" altLang="en-US" dirty="0"/>
              <a:t>和</a:t>
            </a:r>
            <a:r>
              <a:rPr lang="zh-TW" altLang="en-US" b="1" dirty="0"/>
              <a:t>去中心化系統</a:t>
            </a:r>
            <a:r>
              <a:rPr lang="zh-TW" altLang="en-US" dirty="0"/>
              <a:t>的核心基礎</a:t>
            </a:r>
            <a:endParaRPr lang="en-US" altLang="zh-TW" dirty="0"/>
          </a:p>
          <a:p>
            <a:r>
              <a:rPr lang="zh-TW" altLang="en-US" dirty="0"/>
              <a:t>他的</a:t>
            </a:r>
            <a:r>
              <a:rPr lang="zh-TW" altLang="en-US" b="1" dirty="0"/>
              <a:t>去中心化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51</a:t>
            </a:fld>
            <a:endParaRPr lang="zh-TW" altLang="en-US"/>
          </a:p>
        </p:txBody>
      </p:sp>
    </p:spTree>
    <p:extLst>
      <p:ext uri="{BB962C8B-B14F-4D97-AF65-F5344CB8AC3E}">
        <p14:creationId xmlns:p14="http://schemas.microsoft.com/office/powerpoint/2010/main" val="1925725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52</a:t>
            </a:fld>
            <a:endParaRPr lang="zh-TW" altLang="en-US"/>
          </a:p>
        </p:txBody>
      </p:sp>
    </p:spTree>
    <p:extLst>
      <p:ext uri="{BB962C8B-B14F-4D97-AF65-F5344CB8AC3E}">
        <p14:creationId xmlns:p14="http://schemas.microsoft.com/office/powerpoint/2010/main" val="41144917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53</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我的系統中有兩個串連的</a:t>
            </a:r>
            <a:r>
              <a:rPr lang="en-US" altLang="zh-TW" dirty="0"/>
              <a:t>q</a:t>
            </a:r>
            <a:r>
              <a:rPr lang="zh-TW" altLang="en-US" dirty="0"/>
              <a:t>，第一個是</a:t>
            </a:r>
            <a:r>
              <a:rPr lang="en-US" altLang="zh-TW" dirty="0"/>
              <a:t>customer q</a:t>
            </a:r>
            <a:r>
              <a:rPr lang="zh-TW" altLang="en-US" dirty="0"/>
              <a:t>，第二個是</a:t>
            </a:r>
            <a:r>
              <a:rPr lang="en-US" altLang="zh-TW" dirty="0"/>
              <a:t>block q</a:t>
            </a:r>
          </a:p>
          <a:p>
            <a:r>
              <a:rPr lang="zh-TW" altLang="en-US" dirty="0"/>
              <a:t>顧客進入系統中會首先在</a:t>
            </a:r>
            <a:r>
              <a:rPr lang="en-US" altLang="zh-TW" dirty="0"/>
              <a:t>customer q</a:t>
            </a:r>
            <a:r>
              <a:rPr lang="zh-TW" altLang="en-US" dirty="0"/>
              <a:t>中等待被打包成為一個</a:t>
            </a:r>
            <a:r>
              <a:rPr lang="en-US" altLang="zh-TW" dirty="0"/>
              <a:t>block</a:t>
            </a:r>
          </a:p>
          <a:p>
            <a:r>
              <a:rPr lang="zh-TW" altLang="en-US" dirty="0"/>
              <a:t>當顧客被打包進</a:t>
            </a:r>
            <a:r>
              <a:rPr lang="en-US" altLang="zh-TW" dirty="0"/>
              <a:t>block q</a:t>
            </a:r>
            <a:r>
              <a:rPr lang="zh-TW" altLang="en-US" dirty="0"/>
              <a:t>後會在這裡面進行</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開關機制，在</a:t>
            </a:r>
            <a:r>
              <a:rPr lang="en-US" altLang="zh-TW" dirty="0"/>
              <a:t>ON</a:t>
            </a:r>
            <a:r>
              <a:rPr lang="zh-TW" altLang="en-US" dirty="0"/>
              <a:t>期間可以進行</a:t>
            </a:r>
            <a:r>
              <a:rPr lang="en-US" altLang="zh-TW" dirty="0"/>
              <a:t>~~</a:t>
            </a:r>
            <a:r>
              <a:rPr lang="zh-TW" altLang="en-US" dirty="0"/>
              <a:t>等行為，</a:t>
            </a:r>
            <a:r>
              <a:rPr lang="en-US" altLang="zh-TW" dirty="0"/>
              <a:t>OFF</a:t>
            </a:r>
            <a:r>
              <a:rPr lang="zh-TW" altLang="en-US" dirty="0"/>
              <a:t>期間只可以進行</a:t>
            </a:r>
            <a:r>
              <a:rPr lang="en-US" altLang="zh-TW" dirty="0"/>
              <a:t>~~</a:t>
            </a:r>
            <a:r>
              <a:rPr lang="zh-TW" altLang="en-US" dirty="0"/>
              <a:t>等行為。</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首先我想介紹我們的系統容量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a:t>
                </a:r>
                <a:r>
                  <a:rPr lang="zh-TW" altLang="en-US" dirty="0"/>
                  <a:t>的上限會隨著</a:t>
                </a:r>
                <a:r>
                  <a:rPr lang="en-US" altLang="zh-TW" dirty="0"/>
                  <a:t>block q</a:t>
                </a:r>
                <a:r>
                  <a:rPr lang="zh-TW" altLang="en-US" dirty="0"/>
                  <a:t>的人數改變</a:t>
                </a:r>
                <a:endParaRPr lang="en-US" altLang="zh-TW" dirty="0"/>
              </a:p>
              <a:p>
                <a:r>
                  <a:rPr lang="zh-TW" altLang="en-US" dirty="0"/>
                  <a:t>如果</a:t>
                </a:r>
                <a:r>
                  <a:rPr lang="en-US" altLang="zh-TW" dirty="0"/>
                  <a:t>block q</a:t>
                </a:r>
                <a:r>
                  <a:rPr lang="zh-TW" altLang="en-US" dirty="0"/>
                  <a:t>的人數為</a:t>
                </a:r>
                <a:r>
                  <a:rPr lang="en-US" altLang="zh-TW" dirty="0"/>
                  <a:t>0</a:t>
                </a:r>
                <a:r>
                  <a:rPr lang="zh-TW" altLang="en-US" dirty="0"/>
                  <a:t>個人，那</a:t>
                </a:r>
                <a:r>
                  <a:rPr lang="en-US" altLang="zh-TW" dirty="0"/>
                  <a:t>customer q</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a:t>
                </a:r>
                <a:r>
                  <a:rPr lang="zh-TW" altLang="en-US" b="0" dirty="0"/>
                  <a:t>的人數不為</a:t>
                </a:r>
                <a:r>
                  <a:rPr lang="en-US" altLang="zh-TW" b="0" dirty="0"/>
                  <a:t>0</a:t>
                </a:r>
                <a:r>
                  <a:rPr lang="zh-TW" altLang="en-US" b="0" dirty="0"/>
                  <a:t>，那</a:t>
                </a:r>
                <a:r>
                  <a:rPr lang="en-US" altLang="zh-TW" b="0" dirty="0"/>
                  <a:t>customer q</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sc2 4</a:t>
                </a:r>
                <a:r>
                  <a:rPr lang="zh-TW" altLang="en-US" b="0" dirty="0"/>
                  <a:t>中，不論</a:t>
                </a:r>
                <a:r>
                  <a:rPr lang="en-US" altLang="zh-TW" b="0" dirty="0"/>
                  <a:t>block q</a:t>
                </a:r>
                <a:r>
                  <a:rPr lang="zh-TW" altLang="en-US" b="0" dirty="0"/>
                  <a:t>中有沒有人，</a:t>
                </a:r>
                <a:r>
                  <a:rPr lang="en-US" altLang="zh-TW" b="0" dirty="0"/>
                  <a:t>customer q</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err="1"/>
                  <a:t>arrvl</a:t>
                </a:r>
                <a:r>
                  <a:rPr lang="en-US" altLang="zh-TW" b="0" dirty="0"/>
                  <a:t>, </a:t>
                </a:r>
                <a:r>
                  <a:rPr lang="en-US" altLang="zh-TW" b="0" dirty="0" err="1"/>
                  <a:t>blgen</a:t>
                </a:r>
                <a:r>
                  <a:rPr lang="en-US" altLang="zh-TW" b="0" dirty="0"/>
                  <a:t>, consensus, </a:t>
                </a:r>
                <a:r>
                  <a:rPr lang="en-US" altLang="zh-TW" b="0" dirty="0" err="1"/>
                  <a:t>impat</a:t>
                </a:r>
                <a:r>
                  <a:rPr lang="en-US" altLang="zh-TW" b="0" dirty="0"/>
                  <a:t>)</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dirty="0"/>
          </a:p>
        </p:txBody>
      </p:sp>
    </p:spTree>
    <p:extLst>
      <p:ext uri="{BB962C8B-B14F-4D97-AF65-F5344CB8AC3E}">
        <p14:creationId xmlns:p14="http://schemas.microsoft.com/office/powerpoint/2010/main" val="293536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Single-class without 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6/26/2025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6/26/2025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6/26/2025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6/26/2025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4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4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chart" Target="../charts/chart21.xml"/></Relationships>
</file>

<file path=ppt/slides/_rels/slide5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440BFC25-9521-4458-822F-383A780A80C8}"/>
              </a:ext>
            </a:extLst>
          </p:cNvPr>
          <p:cNvSpPr txBox="1"/>
          <p:nvPr/>
        </p:nvSpPr>
        <p:spPr>
          <a:xfrm>
            <a:off x="850899" y="1382476"/>
            <a:ext cx="4464051"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1" name="標題 1">
            <a:extLst>
              <a:ext uri="{FF2B5EF4-FFF2-40B4-BE49-F238E27FC236}">
                <a16:creationId xmlns:a16="http://schemas.microsoft.com/office/drawing/2014/main" id="{4CE26150-1FFA-4D28-8581-0F7C76015CAB}"/>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2</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6511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3465469F-E5A1-42CD-8A1F-2E0109767E29}"/>
              </a:ext>
            </a:extLst>
          </p:cNvPr>
          <p:cNvSpPr txBox="1"/>
          <p:nvPr/>
        </p:nvSpPr>
        <p:spPr>
          <a:xfrm>
            <a:off x="850899" y="1382476"/>
            <a:ext cx="4296309"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8" name="標題 1">
            <a:extLst>
              <a:ext uri="{FF2B5EF4-FFF2-40B4-BE49-F238E27FC236}">
                <a16:creationId xmlns:a16="http://schemas.microsoft.com/office/drawing/2014/main" id="{75F86326-6F73-4C92-B0E5-A25E82E9D93D}"/>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3</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830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5" name="文字方塊 24">
            <a:extLst>
              <a:ext uri="{FF2B5EF4-FFF2-40B4-BE49-F238E27FC236}">
                <a16:creationId xmlns:a16="http://schemas.microsoft.com/office/drawing/2014/main" id="{4AE17793-F1EE-462F-98F5-555A6EBE8312}"/>
              </a:ext>
            </a:extLst>
          </p:cNvPr>
          <p:cNvSpPr txBox="1"/>
          <p:nvPr/>
        </p:nvSpPr>
        <p:spPr>
          <a:xfrm>
            <a:off x="850899" y="1382476"/>
            <a:ext cx="4012477"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2" name="標題 1">
            <a:extLst>
              <a:ext uri="{FF2B5EF4-FFF2-40B4-BE49-F238E27FC236}">
                <a16:creationId xmlns:a16="http://schemas.microsoft.com/office/drawing/2014/main" id="{3F30EF24-9D1C-476A-802B-DC8C7DEAFB49}"/>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4</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244678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arrivals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(scenarios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xmlns="">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16</a:t>
            </a:fld>
            <a:endParaRPr 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(scenarios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xmlns="">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70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solidFill>
                          <a:schemeClr val="tx1">
                            <a:lumMod val="75000"/>
                            <a:lumOff val="25000"/>
                          </a:schemeClr>
                        </a:solidFill>
                        <a:latin typeface="Cambria Math" panose="02040503050406030204" pitchFamily="18" charset="0"/>
                      </a:rPr>
                      <m:t>𝒊</m:t>
                    </m:r>
                    <m:r>
                      <a:rPr lang="en-US" altLang="zh-TW" sz="2400" b="1" i="1">
                        <a:solidFill>
                          <a:schemeClr val="tx1">
                            <a:lumMod val="75000"/>
                            <a:lumOff val="25000"/>
                          </a:schemeClr>
                        </a:solidFill>
                        <a:latin typeface="Cambria Math" panose="02040503050406030204" pitchFamily="18" charset="0"/>
                      </a:rPr>
                      <m:t>, </m:t>
                    </m:r>
                    <m:r>
                      <a:rPr lang="en-US" altLang="zh-TW" sz="2400" b="1" i="1">
                        <a:solidFill>
                          <a:schemeClr val="tx1">
                            <a:lumMod val="75000"/>
                            <a:lumOff val="25000"/>
                          </a:schemeClr>
                        </a:solidFill>
                        <a:latin typeface="Cambria Math" panose="02040503050406030204" pitchFamily="18" charset="0"/>
                      </a:rPr>
                      <m:t>𝒙</m:t>
                    </m:r>
                    <m:r>
                      <a:rPr lang="en-US" altLang="zh-TW" sz="2400" b="1" i="1">
                        <a:solidFill>
                          <a:schemeClr val="tx1">
                            <a:lumMod val="75000"/>
                            <a:lumOff val="25000"/>
                          </a:schemeClr>
                        </a:solidFill>
                        <a:latin typeface="Cambria Math" panose="02040503050406030204" pitchFamily="18" charset="0"/>
                      </a:rPr>
                      <m:t>, </m:t>
                    </m:r>
                    <m:r>
                      <a:rPr lang="en-US" altLang="zh-TW" sz="2400" b="1" i="1" smtClean="0">
                        <a:solidFill>
                          <a:schemeClr val="tx1">
                            <a:lumMod val="75000"/>
                            <a:lumOff val="25000"/>
                          </a:schemeClr>
                        </a:solidFill>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channel</a:t>
                </a:r>
                <a:r>
                  <a:rPr lang="en-US" altLang="zh-TW" sz="2000" dirty="0">
                    <a:solidFill>
                      <a:schemeClr val="tx1">
                        <a:lumMod val="75000"/>
                        <a:lumOff val="25000"/>
                      </a:schemeClr>
                    </a:solidFill>
                  </a:rPr>
                  <a:t>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11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t="-1509" b="-28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 3</a:t>
                </a:r>
              </a:p>
              <a:p>
                <a:pPr marL="0" indent="0">
                  <a:buNone/>
                </a:pPr>
                <a:r>
                  <a:rPr lang="en-US" altLang="zh-TW" dirty="0"/>
                  <a:t>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19</a:t>
            </a:fld>
            <a:endParaRPr lang="en-US" dirty="0"/>
          </a:p>
        </p:txBody>
      </p:sp>
      <p:pic>
        <p:nvPicPr>
          <p:cNvPr id="1026" name="Picture 2">
            <a:extLst>
              <a:ext uri="{FF2B5EF4-FFF2-40B4-BE49-F238E27FC236}">
                <a16:creationId xmlns:a16="http://schemas.microsoft.com/office/drawing/2014/main" id="{BED1FABB-DB93-4860-8BE4-E7EE6536CD17}"/>
              </a:ext>
            </a:extLst>
          </p:cNvPr>
          <p:cNvPicPr>
            <a:picLocks noChangeAspect="1" noChangeArrowheads="1"/>
          </p:cNvPicPr>
          <p:nvPr/>
        </p:nvPicPr>
        <p:blipFill>
          <a:blip r:embed="rId4"/>
          <a:srcRect/>
          <a:stretch/>
        </p:blipFill>
        <p:spPr bwMode="auto">
          <a:xfrm>
            <a:off x="850899" y="1978542"/>
            <a:ext cx="43910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4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2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1783" b="-233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22</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089660" y="1896275"/>
            <a:ext cx="4682490" cy="4123524"/>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a:t>
                </a:r>
              </a:p>
              <a:p>
                <a:pPr marL="0" indent="0">
                  <a:buNone/>
                </a:pPr>
                <a:r>
                  <a:rPr lang="en-US" altLang="zh-TW" dirty="0"/>
                  <a:t>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Algorithm</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64502"/>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64502"/>
                <a:ext cx="10907486" cy="4136636"/>
              </a:xfrm>
              <a:blipFill>
                <a:blip r:embed="rId3"/>
                <a:stretch>
                  <a:fillRect l="-615" r="-20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br>
              <a:rPr lang="en-US" altLang="zh-TW" dirty="0"/>
            </a:br>
            <a:r>
              <a:rPr lang="en-US" altLang="zh-TW" sz="2600" dirty="0"/>
              <a:t>–</a:t>
            </a:r>
            <a:r>
              <a:rPr lang="zh-TW" altLang="en-US" sz="2600" dirty="0"/>
              <a:t> </a:t>
            </a:r>
            <a:r>
              <a:rPr lang="en-US" altLang="zh-TW" sz="2600" dirty="0"/>
              <a:t>scenario 1</a:t>
            </a:r>
            <a:r>
              <a:rPr lang="zh-TW" altLang="en-US" sz="2600" dirty="0"/>
              <a:t> </a:t>
            </a:r>
            <a:r>
              <a:rPr lang="en-US" altLang="zh-TW" sz="2600" dirty="0"/>
              <a:t>vs scenario 3</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6" name="圖表 5">
            <a:extLst>
              <a:ext uri="{FF2B5EF4-FFF2-40B4-BE49-F238E27FC236}">
                <a16:creationId xmlns:a16="http://schemas.microsoft.com/office/drawing/2014/main" id="{F59F5765-30D7-4BDC-ACD1-297197F0375E}"/>
              </a:ext>
            </a:extLst>
          </p:cNvPr>
          <p:cNvGraphicFramePr>
            <a:graphicFrameLocks/>
          </p:cNvGraphicFramePr>
          <p:nvPr>
            <p:extLst>
              <p:ext uri="{D42A27DB-BD31-4B8C-83A1-F6EECF244321}">
                <p14:modId xmlns:p14="http://schemas.microsoft.com/office/powerpoint/2010/main" val="5702691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4D329C76-2F65-4308-8957-F47F36D5A693}"/>
              </a:ext>
            </a:extLst>
          </p:cNvPr>
          <p:cNvGraphicFramePr>
            <a:graphicFrameLocks/>
          </p:cNvGraphicFramePr>
          <p:nvPr>
            <p:extLst>
              <p:ext uri="{D42A27DB-BD31-4B8C-83A1-F6EECF244321}">
                <p14:modId xmlns:p14="http://schemas.microsoft.com/office/powerpoint/2010/main" val="5083138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9" name="圖表 8">
            <a:extLst>
              <a:ext uri="{FF2B5EF4-FFF2-40B4-BE49-F238E27FC236}">
                <a16:creationId xmlns:a16="http://schemas.microsoft.com/office/drawing/2014/main" id="{5C328963-E5B9-47BA-968B-7EA3AF2978CB}"/>
              </a:ext>
            </a:extLst>
          </p:cNvPr>
          <p:cNvGraphicFramePr>
            <a:graphicFrameLocks/>
          </p:cNvGraphicFramePr>
          <p:nvPr>
            <p:extLst>
              <p:ext uri="{D42A27DB-BD31-4B8C-83A1-F6EECF244321}">
                <p14:modId xmlns:p14="http://schemas.microsoft.com/office/powerpoint/2010/main" val="1693711693"/>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7809302D-53C9-4989-8611-85F18117900D}"/>
              </a:ext>
            </a:extLst>
          </p:cNvPr>
          <p:cNvGraphicFramePr>
            <a:graphicFrameLocks/>
          </p:cNvGraphicFramePr>
          <p:nvPr>
            <p:extLst>
              <p:ext uri="{D42A27DB-BD31-4B8C-83A1-F6EECF244321}">
                <p14:modId xmlns:p14="http://schemas.microsoft.com/office/powerpoint/2010/main" val="3470604822"/>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8" name="圖表 7">
            <a:extLst>
              <a:ext uri="{FF2B5EF4-FFF2-40B4-BE49-F238E27FC236}">
                <a16:creationId xmlns:a16="http://schemas.microsoft.com/office/drawing/2014/main" id="{3413F31B-5EF0-4430-8B75-DC06F9127916}"/>
              </a:ext>
            </a:extLst>
          </p:cNvPr>
          <p:cNvGraphicFramePr>
            <a:graphicFrameLocks/>
          </p:cNvGraphicFramePr>
          <p:nvPr>
            <p:extLst>
              <p:ext uri="{D42A27DB-BD31-4B8C-83A1-F6EECF244321}">
                <p14:modId xmlns:p14="http://schemas.microsoft.com/office/powerpoint/2010/main" val="7323436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548E1F41-6D3F-4B9A-99CE-51A805F6D651}"/>
              </a:ext>
            </a:extLst>
          </p:cNvPr>
          <p:cNvGraphicFramePr>
            <a:graphicFrameLocks/>
          </p:cNvGraphicFramePr>
          <p:nvPr>
            <p:extLst>
              <p:ext uri="{D42A27DB-BD31-4B8C-83A1-F6EECF244321}">
                <p14:modId xmlns:p14="http://schemas.microsoft.com/office/powerpoint/2010/main" val="3317449700"/>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9" name="標題 1">
            <a:extLst>
              <a:ext uri="{FF2B5EF4-FFF2-40B4-BE49-F238E27FC236}">
                <a16:creationId xmlns:a16="http://schemas.microsoft.com/office/drawing/2014/main" id="{D982FFF0-8CE3-2A92-118A-6EE43BB05FC4}"/>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1E02F5A2-4B2F-4D75-A567-69C77F6C619D}"/>
              </a:ext>
            </a:extLst>
          </p:cNvPr>
          <p:cNvGraphicFramePr>
            <a:graphicFrameLocks/>
          </p:cNvGraphicFramePr>
          <p:nvPr>
            <p:extLst>
              <p:ext uri="{D42A27DB-BD31-4B8C-83A1-F6EECF244321}">
                <p14:modId xmlns:p14="http://schemas.microsoft.com/office/powerpoint/2010/main" val="3133937447"/>
              </p:ext>
            </p:extLst>
          </p:nvPr>
        </p:nvGraphicFramePr>
        <p:xfrm>
          <a:off x="227142"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5EAE85DA-C35F-4512-B24B-54565C5FF96C}"/>
              </a:ext>
            </a:extLst>
          </p:cNvPr>
          <p:cNvGraphicFramePr>
            <a:graphicFrameLocks/>
          </p:cNvGraphicFramePr>
          <p:nvPr>
            <p:extLst>
              <p:ext uri="{D42A27DB-BD31-4B8C-83A1-F6EECF244321}">
                <p14:modId xmlns:p14="http://schemas.microsoft.com/office/powerpoint/2010/main" val="2874892208"/>
              </p:ext>
            </p:extLst>
          </p:nvPr>
        </p:nvGraphicFramePr>
        <p:xfrm>
          <a:off x="6204860"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Protocol-based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5" name="標題 1">
            <a:extLst>
              <a:ext uri="{FF2B5EF4-FFF2-40B4-BE49-F238E27FC236}">
                <a16:creationId xmlns:a16="http://schemas.microsoft.com/office/drawing/2014/main" id="{65030344-5640-0C1A-BED8-9125219EC7CB}"/>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6" name="圖表 5">
            <a:extLst>
              <a:ext uri="{FF2B5EF4-FFF2-40B4-BE49-F238E27FC236}">
                <a16:creationId xmlns:a16="http://schemas.microsoft.com/office/drawing/2014/main" id="{03CBF620-1E37-4172-93D9-D3B0D468936E}"/>
              </a:ext>
            </a:extLst>
          </p:cNvPr>
          <p:cNvGraphicFramePr>
            <a:graphicFrameLocks/>
          </p:cNvGraphicFramePr>
          <p:nvPr>
            <p:extLst>
              <p:ext uri="{D42A27DB-BD31-4B8C-83A1-F6EECF244321}">
                <p14:modId xmlns:p14="http://schemas.microsoft.com/office/powerpoint/2010/main" val="1228276750"/>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2A136A0-1D19-44BE-A02C-6384EB0C4C09}"/>
              </a:ext>
            </a:extLst>
          </p:cNvPr>
          <p:cNvGraphicFramePr>
            <a:graphicFrameLocks/>
          </p:cNvGraphicFramePr>
          <p:nvPr>
            <p:extLst>
              <p:ext uri="{D42A27DB-BD31-4B8C-83A1-F6EECF244321}">
                <p14:modId xmlns:p14="http://schemas.microsoft.com/office/powerpoint/2010/main" val="1721034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5" name="標題 1">
            <a:extLst>
              <a:ext uri="{FF2B5EF4-FFF2-40B4-BE49-F238E27FC236}">
                <a16:creationId xmlns:a16="http://schemas.microsoft.com/office/drawing/2014/main" id="{945CF52A-A747-ED4F-448F-AA0928AFB47A}"/>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F8DA1821-786D-48FC-A202-20F5AA44B150}"/>
              </a:ext>
            </a:extLst>
          </p:cNvPr>
          <p:cNvGraphicFramePr>
            <a:graphicFrameLocks/>
          </p:cNvGraphicFramePr>
          <p:nvPr>
            <p:extLst>
              <p:ext uri="{D42A27DB-BD31-4B8C-83A1-F6EECF244321}">
                <p14:modId xmlns:p14="http://schemas.microsoft.com/office/powerpoint/2010/main" val="1436207025"/>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48E3578-A25E-45C1-BCB9-0DACB0EF438D}"/>
              </a:ext>
            </a:extLst>
          </p:cNvPr>
          <p:cNvGraphicFramePr>
            <a:graphicFrameLocks/>
          </p:cNvGraphicFramePr>
          <p:nvPr>
            <p:extLst>
              <p:ext uri="{D42A27DB-BD31-4B8C-83A1-F6EECF244321}">
                <p14:modId xmlns:p14="http://schemas.microsoft.com/office/powerpoint/2010/main" val="82528723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10" name="圖表 9">
            <a:extLst>
              <a:ext uri="{FF2B5EF4-FFF2-40B4-BE49-F238E27FC236}">
                <a16:creationId xmlns:a16="http://schemas.microsoft.com/office/drawing/2014/main" id="{CF43FFAC-1881-49DE-A681-0E4E523E41E9}"/>
              </a:ext>
            </a:extLst>
          </p:cNvPr>
          <p:cNvGraphicFramePr>
            <a:graphicFrameLocks/>
          </p:cNvGraphicFramePr>
          <p:nvPr>
            <p:extLst>
              <p:ext uri="{D42A27DB-BD31-4B8C-83A1-F6EECF244321}">
                <p14:modId xmlns:p14="http://schemas.microsoft.com/office/powerpoint/2010/main" val="159180882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31EF9971-BFFD-4363-B0E3-06BCE8EF1B8F}"/>
              </a:ext>
            </a:extLst>
          </p:cNvPr>
          <p:cNvGraphicFramePr>
            <a:graphicFrameLocks/>
          </p:cNvGraphicFramePr>
          <p:nvPr>
            <p:extLst>
              <p:ext uri="{D42A27DB-BD31-4B8C-83A1-F6EECF244321}">
                <p14:modId xmlns:p14="http://schemas.microsoft.com/office/powerpoint/2010/main" val="208944551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1004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43</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7" name="圖表 6">
            <a:extLst>
              <a:ext uri="{FF2B5EF4-FFF2-40B4-BE49-F238E27FC236}">
                <a16:creationId xmlns:a16="http://schemas.microsoft.com/office/drawing/2014/main" id="{464F3B01-8583-4D55-B25F-6376900FD323}"/>
              </a:ext>
            </a:extLst>
          </p:cNvPr>
          <p:cNvGraphicFramePr>
            <a:graphicFrameLocks/>
          </p:cNvGraphicFramePr>
          <p:nvPr>
            <p:extLst>
              <p:ext uri="{D42A27DB-BD31-4B8C-83A1-F6EECF244321}">
                <p14:modId xmlns:p14="http://schemas.microsoft.com/office/powerpoint/2010/main" val="347916711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30F3DB60-EB6D-4C3E-ADA8-3E306044C798}"/>
              </a:ext>
            </a:extLst>
          </p:cNvPr>
          <p:cNvGraphicFramePr>
            <a:graphicFrameLocks/>
          </p:cNvGraphicFramePr>
          <p:nvPr>
            <p:extLst>
              <p:ext uri="{D42A27DB-BD31-4B8C-83A1-F6EECF244321}">
                <p14:modId xmlns:p14="http://schemas.microsoft.com/office/powerpoint/2010/main" val="12712972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767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44</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8" name="圖表 7">
            <a:extLst>
              <a:ext uri="{FF2B5EF4-FFF2-40B4-BE49-F238E27FC236}">
                <a16:creationId xmlns:a16="http://schemas.microsoft.com/office/drawing/2014/main" id="{21E93254-1A13-4747-AF04-E3ACEDDF98DE}"/>
              </a:ext>
            </a:extLst>
          </p:cNvPr>
          <p:cNvGraphicFramePr>
            <a:graphicFrameLocks/>
          </p:cNvGraphicFramePr>
          <p:nvPr>
            <p:extLst>
              <p:ext uri="{D42A27DB-BD31-4B8C-83A1-F6EECF244321}">
                <p14:modId xmlns:p14="http://schemas.microsoft.com/office/powerpoint/2010/main" val="3454998989"/>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928DEF3F-30D5-4565-9A86-F00F6724D1C4}"/>
              </a:ext>
            </a:extLst>
          </p:cNvPr>
          <p:cNvGraphicFramePr>
            <a:graphicFrameLocks/>
          </p:cNvGraphicFramePr>
          <p:nvPr>
            <p:extLst>
              <p:ext uri="{D42A27DB-BD31-4B8C-83A1-F6EECF244321}">
                <p14:modId xmlns:p14="http://schemas.microsoft.com/office/powerpoint/2010/main" val="3245299626"/>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943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a:t>
            </a:r>
            <a:br>
              <a:rPr lang="en-US" altLang="zh-TW" dirty="0"/>
            </a:br>
            <a:r>
              <a:rPr lang="en-US" altLang="zh-TW" sz="2600" dirty="0"/>
              <a:t>- scenario 4</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sub>
                    </m:sSub>
                  </m:oMath>
                </a14:m>
                <a:r>
                  <a:rPr lang="en-US" altLang="zh-TW" sz="2400" dirty="0">
                    <a:effectLst/>
                    <a:latin typeface="Times New Roman" panose="02020603050405020304" pitchFamily="18" charset="0"/>
                    <a:ea typeface="新細明體" panose="02020500000000000000" pitchFamily="18" charset="-120"/>
                  </a:rPr>
                  <a:t> decreases with increasing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at first, but shows a slight increase when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becomes large.</a:t>
                </a:r>
                <a:r>
                  <a:rPr lang="en-US" altLang="zh-TW" sz="2400" dirty="0">
                    <a:ea typeface="新細明體" panose="02020500000000000000" pitchFamily="18" charset="-120"/>
                  </a:rPr>
                  <a:t> </a:t>
                </a:r>
                <a:r>
                  <a:rPr lang="en-US" altLang="zh-TW" sz="2400">
                    <a:ea typeface="新細明體" panose="02020500000000000000" pitchFamily="18" charset="-120"/>
                  </a:rPr>
                  <a:t>(in all scenarios)</a:t>
                </a: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2"/>
                </a:pPr>
                <a:r>
                  <a:rPr lang="en-US" altLang="zh-TW" b="1" kern="100" dirty="0">
                    <a:effectLst/>
                    <a:ea typeface="新細明體" panose="02020500000000000000" pitchFamily="18" charset="-120"/>
                  </a:rPr>
                  <a:t>Effect of HP arrival rate</a:t>
                </a:r>
              </a:p>
              <a:p>
                <a:pPr lvl="1">
                  <a:spcBef>
                    <a:spcPts val="600"/>
                  </a:spcBef>
                  <a:spcAft>
                    <a:spcPts val="600"/>
                  </a:spcAft>
                </a:pPr>
                <a:r>
                  <a:rPr lang="en-US" altLang="zh-TW" sz="2400" kern="100" dirty="0">
                    <a:effectLst/>
                    <a:ea typeface="Cambria Math" panose="02040503050406030204" pitchFamily="18" charset="0"/>
                  </a:rPr>
                  <a:t>Increasing </a:t>
                </a:r>
                <a14:m>
                  <m:oMath xmlns:m="http://schemas.openxmlformats.org/officeDocument/2006/math">
                    <m:sSub>
                      <m:sSubPr>
                        <m:ctrlPr>
                          <a:rPr lang="en-US" altLang="zh-TW" sz="2400" b="0" i="1" kern="100" smtClean="0">
                            <a:effectLst/>
                            <a:latin typeface="Cambria Math" panose="02040503050406030204" pitchFamily="18" charset="0"/>
                            <a:ea typeface="Cambria Math" panose="02040503050406030204" pitchFamily="18" charset="0"/>
                          </a:rPr>
                        </m:ctrlPr>
                      </m:sSubPr>
                      <m:e>
                        <m:r>
                          <a:rPr lang="en-US" altLang="zh-TW" sz="2400" b="0" i="1" kern="100" smtClean="0">
                            <a:effectLst/>
                            <a:latin typeface="Cambria Math" panose="02040503050406030204" pitchFamily="18" charset="0"/>
                            <a:ea typeface="Cambria Math" panose="02040503050406030204" pitchFamily="18" charset="0"/>
                          </a:rPr>
                          <m:t>𝜆</m:t>
                        </m:r>
                      </m:e>
                      <m:sub>
                        <m:r>
                          <a:rPr lang="en-US" altLang="zh-TW" sz="2400" b="0" i="1" kern="100" smtClean="0">
                            <a:effectLst/>
                            <a:latin typeface="Cambria Math" panose="02040503050406030204" pitchFamily="18" charset="0"/>
                            <a:ea typeface="Cambria Math" panose="02040503050406030204" pitchFamily="18" charset="0"/>
                          </a:rPr>
                          <m:t>𝐻</m:t>
                        </m:r>
                      </m:sub>
                    </m:sSub>
                  </m:oMath>
                </a14:m>
                <a:r>
                  <a:rPr lang="en-US" altLang="zh-TW" sz="2400" b="0" i="0" kern="100" dirty="0">
                    <a:effectLst/>
                    <a:latin typeface="+mj-lt"/>
                    <a:ea typeface="Cambria Math" panose="02040503050406030204" pitchFamily="18" charset="0"/>
                  </a:rPr>
                  <a:t>,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Effect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814" t="-945" r="-1395" b="-330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waiting time until departure.</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taking account of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blockchain transaction system</a:t>
            </a:r>
            <a:r>
              <a:rPr lang="zh-TW" altLang="en-US" dirty="0"/>
              <a:t> </a:t>
            </a:r>
            <a:r>
              <a:rPr lang="en-US" altLang="zh-TW" dirty="0"/>
              <a:t>with </a:t>
            </a:r>
            <a:r>
              <a:rPr lang="en-US" altLang="zh-TW" dirty="0">
                <a:solidFill>
                  <a:schemeClr val="accent3"/>
                </a:solidFill>
              </a:rPr>
              <a:t>consensus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1729222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52</a:t>
            </a:fld>
            <a:endParaRPr lang="en-US" dirty="0"/>
          </a:p>
        </p:txBody>
      </p:sp>
    </p:spTree>
    <p:extLst>
      <p:ext uri="{BB962C8B-B14F-4D97-AF65-F5344CB8AC3E}">
        <p14:creationId xmlns:p14="http://schemas.microsoft.com/office/powerpoint/2010/main" val="1618252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53</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54</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a:xfrm>
            <a:off x="850900" y="379494"/>
            <a:ext cx="5879684" cy="1188720"/>
          </a:xfrm>
        </p:spPr>
        <p:txBody>
          <a:bodyPr/>
          <a:lstStyle/>
          <a:p>
            <a:r>
              <a:rPr lang="en-US" altLang="zh-TW" dirty="0"/>
              <a:t>System Model</a:t>
            </a:r>
            <a:endParaRPr lang="zh-TW" altLang="en-US" sz="2800" dirty="0"/>
          </a:p>
        </p:txBody>
      </p:sp>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noAutofit/>
          </a:bodyPr>
          <a:lstStyle/>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b="1" dirty="0"/>
              <a:t>Customer queue: </a:t>
            </a:r>
            <a:r>
              <a:rPr lang="en-US" altLang="zh-TW" dirty="0"/>
              <a:t>waiting to be selected for block formation with partial batch</a:t>
            </a:r>
          </a:p>
          <a:p>
            <a:pPr lvl="1">
              <a:spcBef>
                <a:spcPts val="600"/>
              </a:spcBef>
              <a:spcAft>
                <a:spcPts val="600"/>
              </a:spcAft>
            </a:pPr>
            <a:r>
              <a:rPr lang="en-US" altLang="zh-TW" b="1" dirty="0"/>
              <a:t>Block queue: </a:t>
            </a:r>
            <a:r>
              <a:rPr lang="en-US" altLang="zh-TW" dirty="0"/>
              <a:t>undergoing consensus</a:t>
            </a:r>
          </a:p>
          <a:p>
            <a:pPr>
              <a:spcBef>
                <a:spcPts val="600"/>
              </a:spcBef>
              <a:spcAft>
                <a:spcPts val="600"/>
              </a:spcAft>
            </a:pPr>
            <a:r>
              <a:rPr lang="en-US" altLang="zh-TW" b="1" dirty="0"/>
              <a:t>ON / OFF</a:t>
            </a:r>
            <a:r>
              <a:rPr lang="en-US" altLang="zh-TW" dirty="0"/>
              <a:t> mechanism</a:t>
            </a:r>
          </a:p>
          <a:p>
            <a:pPr lvl="1"/>
            <a:r>
              <a:rPr lang="en-US" altLang="zh-TW" dirty="0"/>
              <a:t>During ON period: arrival / block generation / consensus / (impatience)</a:t>
            </a:r>
          </a:p>
          <a:p>
            <a:pPr lvl="1"/>
            <a:r>
              <a:rPr lang="en-US" altLang="zh-TW" dirty="0"/>
              <a:t>During OFF period: arrival / (impatience)</a:t>
            </a:r>
          </a:p>
          <a:p>
            <a:pPr>
              <a:spcBef>
                <a:spcPts val="600"/>
              </a:spcBef>
              <a:spcAft>
                <a:spcPts val="600"/>
              </a:spcAft>
            </a:pPr>
            <a:r>
              <a:rPr lang="en-US" altLang="zh-TW" dirty="0"/>
              <a:t>Four scenarios are considered</a:t>
            </a:r>
          </a:p>
          <a:p>
            <a:pPr lvl="1">
              <a:spcBef>
                <a:spcPts val="600"/>
              </a:spcBef>
              <a:spcAft>
                <a:spcPts val="600"/>
              </a:spcAft>
            </a:pPr>
            <a:r>
              <a:rPr lang="en-US" altLang="zh-TW" dirty="0"/>
              <a:t>With / Without priority</a:t>
            </a:r>
          </a:p>
          <a:p>
            <a:pPr lvl="1">
              <a:spcBef>
                <a:spcPts val="600"/>
              </a:spcBef>
              <a:spcAft>
                <a:spcPts val="600"/>
              </a:spcAft>
            </a:pPr>
            <a:r>
              <a:rPr lang="en-US" altLang="zh-TW" dirty="0"/>
              <a:t>With / Without impatience </a:t>
            </a:r>
          </a:p>
        </p:txBody>
      </p:sp>
      <p:sp>
        <p:nvSpPr>
          <p:cNvPr id="3" name="投影片編號版面配置區 2">
            <a:extLst>
              <a:ext uri="{FF2B5EF4-FFF2-40B4-BE49-F238E27FC236}">
                <a16:creationId xmlns:a16="http://schemas.microsoft.com/office/drawing/2014/main" id="{D35BDA4F-3627-ECBE-8C73-3F23953DF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66182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5767BE-7713-4110-BCD9-78347F1EF75F}"/>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8966430-D461-41C0-A6BC-FEE820BFDC4C}"/>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2F3F0352-D474-4F10-AA4A-F764630D78C0}"/>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60D47CB7-43AB-4E21-9F5B-7ADECFCCA9B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0A52981-39A3-4D5D-AAC5-5A24E15BA172}"/>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8F4861DD-D37B-478A-AE84-BBF8E4A2A04A}"/>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C8B33D3-DB40-4A84-ACE9-0D6E4EC77576}"/>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A3B4B02-ACDF-4CB5-B3BF-B723B2126796}"/>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302AA45B-A24D-4065-84FB-314339FF7964}"/>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左中括弧 23">
                <a:extLst>
                  <a:ext uri="{FF2B5EF4-FFF2-40B4-BE49-F238E27FC236}">
                    <a16:creationId xmlns:a16="http://schemas.microsoft.com/office/drawing/2014/main" id="{4978347B-855A-463D-B217-82AF8BB7E8D9}"/>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xmlns="">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左中括弧 34">
                <a:extLst>
                  <a:ext uri="{FF2B5EF4-FFF2-40B4-BE49-F238E27FC236}">
                    <a16:creationId xmlns:a16="http://schemas.microsoft.com/office/drawing/2014/main" id="{4D62F24B-5EAB-4E90-8E42-799EA3950397}"/>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xmlns="">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左中括弧 35">
                <a:extLst>
                  <a:ext uri="{FF2B5EF4-FFF2-40B4-BE49-F238E27FC236}">
                    <a16:creationId xmlns:a16="http://schemas.microsoft.com/office/drawing/2014/main" id="{31456EAF-A791-45CA-BCE9-73F71BFD4943}"/>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39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
        <p:nvSpPr>
          <p:cNvPr id="13" name="文字方塊 12">
            <a:extLst>
              <a:ext uri="{FF2B5EF4-FFF2-40B4-BE49-F238E27FC236}">
                <a16:creationId xmlns:a16="http://schemas.microsoft.com/office/drawing/2014/main" id="{C9B860DB-CBEA-423A-B82C-1DE6CC46161C}"/>
              </a:ext>
            </a:extLst>
          </p:cNvPr>
          <p:cNvSpPr txBox="1"/>
          <p:nvPr/>
        </p:nvSpPr>
        <p:spPr>
          <a:xfrm>
            <a:off x="850899" y="1382476"/>
            <a:ext cx="4792664"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7" name="標題 1">
            <a:extLst>
              <a:ext uri="{FF2B5EF4-FFF2-40B4-BE49-F238E27FC236}">
                <a16:creationId xmlns:a16="http://schemas.microsoft.com/office/drawing/2014/main" id="{8B13B69F-DC3E-492B-888E-CDDD42785F77}"/>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1</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948195249"/>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3139</TotalTime>
  <Words>5561</Words>
  <Application>Microsoft Office PowerPoint</Application>
  <PresentationFormat>寬螢幕</PresentationFormat>
  <Paragraphs>782</Paragraphs>
  <Slides>54</Slides>
  <Notes>52</Notes>
  <HiddenSlides>3</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54</vt:i4>
      </vt:variant>
    </vt:vector>
  </HeadingPairs>
  <TitlesOfParts>
    <vt:vector size="63" baseType="lpstr">
      <vt:lpstr>標楷體</vt:lpstr>
      <vt:lpstr>Arial</vt:lpstr>
      <vt:lpstr>Calibri</vt:lpstr>
      <vt:lpstr>Calibri Light</vt:lpstr>
      <vt:lpstr>Cambria Math</vt:lpstr>
      <vt:lpstr>Franklin Gothic Book</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Outline</vt:lpstr>
      <vt:lpstr>System Model</vt:lpstr>
      <vt:lpstr>System Model</vt:lpstr>
      <vt:lpstr>System Model – Scenario 1</vt:lpstr>
      <vt:lpstr>System Model – Scenario 2</vt:lpstr>
      <vt:lpstr>System Model – Scenario 3</vt:lpstr>
      <vt:lpstr>System Model – Scenario 4</vt:lpstr>
      <vt:lpstr>Outline</vt:lpstr>
      <vt:lpstr>Analytical Model</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Algorithm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scenario 3</vt:lpstr>
      <vt:lpstr>Numerical Result  – scenario 1 vs scenario 3</vt:lpstr>
      <vt:lpstr>Numerical Result  – scenario 1 vs scenario 3</vt:lpstr>
      <vt:lpstr>Numerical Result  – scenario 2 vs scenario 4</vt:lpstr>
      <vt:lpstr>Numerical Result  – scenario 2 vs scenario 4</vt:lpstr>
      <vt:lpstr>Numerical Result  – scenario 2 vs scenario 4</vt:lpstr>
      <vt:lpstr>Numerical Result  –scenario 4</vt:lpstr>
      <vt:lpstr>Numerical Result  –scenario 4</vt:lpstr>
      <vt:lpstr>Numerical Result  –scenario 4</vt:lpstr>
      <vt:lpstr>Numerical Result  - scenario 4</vt:lpstr>
      <vt:lpstr>Outline</vt:lpstr>
      <vt:lpstr>Conclusion</vt:lpstr>
      <vt:lpstr>Conclusion</vt:lpstr>
      <vt:lpstr>Future Work</vt:lpstr>
      <vt:lpstr>Thank you for listening</vt:lpstr>
      <vt:lpstr>Motivation</vt:lpstr>
      <vt:lpstr>Motivation</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怡翔 蔡</cp:lastModifiedBy>
  <cp:revision>131</cp:revision>
  <cp:lastPrinted>2025-06-24T04:58:13Z</cp:lastPrinted>
  <dcterms:created xsi:type="dcterms:W3CDTF">2025-06-17T05:44:59Z</dcterms:created>
  <dcterms:modified xsi:type="dcterms:W3CDTF">2025-06-26T07:06:27Z</dcterms:modified>
</cp:coreProperties>
</file>